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7" r:id="rId4"/>
    <p:sldId id="259" r:id="rId5"/>
    <p:sldId id="260" r:id="rId6"/>
    <p:sldId id="261" r:id="rId7"/>
    <p:sldId id="263" r:id="rId8"/>
    <p:sldId id="264" r:id="rId9"/>
    <p:sldId id="265" r:id="rId10"/>
    <p:sldId id="266" r:id="rId11"/>
    <p:sldId id="267" r:id="rId12"/>
    <p:sldId id="268" r:id="rId13"/>
    <p:sldId id="270" r:id="rId14"/>
    <p:sldId id="271" r:id="rId15"/>
    <p:sldId id="274" r:id="rId16"/>
    <p:sldId id="272" r:id="rId17"/>
    <p:sldId id="275" r:id="rId18"/>
    <p:sldId id="273" r:id="rId19"/>
    <p:sldId id="279" r:id="rId20"/>
    <p:sldId id="278" r:id="rId21"/>
    <p:sldId id="276" r:id="rId22"/>
    <p:sldId id="277"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8" autoAdjust="0"/>
    <p:restoredTop sz="72560" autoAdjust="0"/>
  </p:normalViewPr>
  <p:slideViewPr>
    <p:cSldViewPr snapToGrid="0">
      <p:cViewPr varScale="1">
        <p:scale>
          <a:sx n="86" d="100"/>
          <a:sy n="86" d="100"/>
        </p:scale>
        <p:origin x="24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82"/>
    </p:cViewPr>
  </p:sorterViewPr>
  <p:notesViewPr>
    <p:cSldViewPr snapToGrid="0">
      <p:cViewPr varScale="1">
        <p:scale>
          <a:sx n="127" d="100"/>
          <a:sy n="127" d="100"/>
        </p:scale>
        <p:origin x="4722"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AU"/>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F912C0D-3DA5-4C86-A8D4-988E2A846A84}" type="datetimeFigureOut">
              <a:rPr lang="en-AU" smtClean="0"/>
              <a:t>22/09/2021</a:t>
            </a:fld>
            <a:endParaRPr lang="en-AU"/>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AU"/>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AU"/>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B03EDAE-8729-42DD-9A61-62535F3E3305}" type="slidenum">
              <a:rPr lang="en-AU" smtClean="0"/>
              <a:t>‹#›</a:t>
            </a:fld>
            <a:endParaRPr lang="en-AU"/>
          </a:p>
        </p:txBody>
      </p:sp>
    </p:spTree>
    <p:extLst>
      <p:ext uri="{BB962C8B-B14F-4D97-AF65-F5344CB8AC3E}">
        <p14:creationId xmlns:p14="http://schemas.microsoft.com/office/powerpoint/2010/main" val="283374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03EDAE-8729-42DD-9A61-62535F3E3305}" type="slidenum">
              <a:rPr lang="en-AU" smtClean="0"/>
              <a:t>1</a:t>
            </a:fld>
            <a:endParaRPr lang="en-AU"/>
          </a:p>
        </p:txBody>
      </p:sp>
    </p:spTree>
    <p:extLst>
      <p:ext uri="{BB962C8B-B14F-4D97-AF65-F5344CB8AC3E}">
        <p14:creationId xmlns:p14="http://schemas.microsoft.com/office/powerpoint/2010/main" val="3461417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The noise situation is further complicated because camera sensors use different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filters (RGB) on each pixel to separate out the photons of different energy levels thereby creating information that is compatible with our human vision.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So, a raw image file just contains a lot of numbers representing how much light was collected at each pixel and what type of micro lens (R G or B) was above that pixel.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There are twice as many green sites as red or blue because the eye is more sensitive to green.</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The most common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filter array is Bayer as shown but there are others such as on Fuji X series cameras.</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Sigma </a:t>
            </a:r>
            <a:r>
              <a:rPr lang="en-US" sz="1900" dirty="0" err="1">
                <a:latin typeface="Calibri" panose="020F0502020204030204" pitchFamily="34" charset="0"/>
                <a:ea typeface="Calibri" panose="020F0502020204030204" pitchFamily="34" charset="0"/>
                <a:cs typeface="Arial" panose="020B0604020202020204" pitchFamily="34" charset="0"/>
              </a:rPr>
              <a:t>foveon</a:t>
            </a:r>
            <a:r>
              <a:rPr lang="en-US" sz="1900" dirty="0">
                <a:latin typeface="Calibri" panose="020F0502020204030204" pitchFamily="34" charset="0"/>
                <a:ea typeface="Calibri" panose="020F0502020204030204" pitchFamily="34" charset="0"/>
                <a:cs typeface="Arial" panose="020B0604020202020204" pitchFamily="34" charset="0"/>
              </a:rPr>
              <a:t> sensors capture all </a:t>
            </a:r>
            <a:r>
              <a:rPr lang="en-US" sz="1900" dirty="0" err="1">
                <a:latin typeface="Calibri" panose="020F0502020204030204" pitchFamily="34" charset="0"/>
                <a:ea typeface="Calibri" panose="020F0502020204030204" pitchFamily="34" charset="0"/>
                <a:cs typeface="Arial" panose="020B0604020202020204" pitchFamily="34" charset="0"/>
              </a:rPr>
              <a:t>colours</a:t>
            </a:r>
            <a:r>
              <a:rPr lang="en-US" sz="1900" dirty="0">
                <a:latin typeface="Calibri" panose="020F0502020204030204" pitchFamily="34" charset="0"/>
                <a:ea typeface="Calibri" panose="020F0502020204030204" pitchFamily="34" charset="0"/>
                <a:cs typeface="Arial" panose="020B0604020202020204" pitchFamily="34" charset="0"/>
              </a:rPr>
              <a:t> in the one pixel. </a:t>
            </a: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10</a:t>
            </a:fld>
            <a:endParaRPr lang="en-AU"/>
          </a:p>
        </p:txBody>
      </p:sp>
    </p:spTree>
    <p:extLst>
      <p:ext uri="{BB962C8B-B14F-4D97-AF65-F5344CB8AC3E}">
        <p14:creationId xmlns:p14="http://schemas.microsoft.com/office/powerpoint/2010/main" val="65496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A raw image file like this is useless for viewing so the data is processed either by the camera (to produce a jpeg file) or by software such as Lightroom or Adobe Camera Raw to produce RGB values for each pixel.</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This process is called </a:t>
            </a:r>
            <a:r>
              <a:rPr lang="en-US" sz="1900" dirty="0" err="1">
                <a:latin typeface="Calibri" panose="020F0502020204030204" pitchFamily="34" charset="0"/>
                <a:ea typeface="Calibri" panose="020F0502020204030204" pitchFamily="34" charset="0"/>
                <a:cs typeface="Arial" panose="020B0604020202020204" pitchFamily="34" charset="0"/>
              </a:rPr>
              <a:t>demosaicing</a:t>
            </a:r>
            <a:r>
              <a:rPr lang="en-US" sz="1900" dirty="0">
                <a:latin typeface="Calibri" panose="020F0502020204030204" pitchFamily="34" charset="0"/>
                <a:ea typeface="Calibri" panose="020F0502020204030204" pitchFamily="34" charset="0"/>
                <a:cs typeface="Arial" panose="020B0604020202020204" pitchFamily="34" charset="0"/>
              </a:rPr>
              <a:t> and is basically an averaging of nearby pixel values to determine likely RGB values for each individual pixel.</a:t>
            </a: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err="1">
                <a:latin typeface="Calibri" panose="020F0502020204030204" pitchFamily="34" charset="0"/>
                <a:ea typeface="Calibri" panose="020F0502020204030204" pitchFamily="34" charset="0"/>
                <a:cs typeface="Arial" panose="020B0604020202020204" pitchFamily="34" charset="0"/>
              </a:rPr>
              <a:t>Demosaicing</a:t>
            </a:r>
            <a:r>
              <a:rPr lang="en-US" sz="1900" dirty="0">
                <a:latin typeface="Calibri" panose="020F0502020204030204" pitchFamily="34" charset="0"/>
                <a:ea typeface="Calibri" panose="020F0502020204030204" pitchFamily="34" charset="0"/>
                <a:cs typeface="Arial" panose="020B0604020202020204" pitchFamily="34" charset="0"/>
              </a:rPr>
              <a:t> algorithms can be quite simple where a pixel value is just averaged from the surrounding pixel RGB values. </a:t>
            </a: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They can also be quite complex but the complexity is often limited due to the need to do it a speed, especially in the camera itself. </a:t>
            </a: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One of the desirable objectives in such an algorithm is the preservation of edges in the output image.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Different types of images can benefit from different approaches but these are not always available in many products and in many cases edges suffer. </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current best </a:t>
            </a:r>
            <a:r>
              <a:rPr lang="en-US" sz="1900" dirty="0" err="1">
                <a:latin typeface="Calibri" panose="020F0502020204030204" pitchFamily="34" charset="0"/>
                <a:ea typeface="Calibri" panose="020F0502020204030204" pitchFamily="34" charset="0"/>
                <a:cs typeface="Arial" panose="020B0604020202020204" pitchFamily="34" charset="0"/>
              </a:rPr>
              <a:t>demosaicing</a:t>
            </a:r>
            <a:r>
              <a:rPr lang="en-US" sz="1900" dirty="0">
                <a:latin typeface="Calibri" panose="020F0502020204030204" pitchFamily="34" charset="0"/>
                <a:ea typeface="Calibri" panose="020F0502020204030204" pitchFamily="34" charset="0"/>
                <a:cs typeface="Arial" panose="020B0604020202020204" pitchFamily="34" charset="0"/>
              </a:rPr>
              <a:t> algorithm is probably AMAZE which is implemented in programs such as </a:t>
            </a:r>
            <a:r>
              <a:rPr lang="en-US" sz="1900" dirty="0" err="1">
                <a:latin typeface="Calibri" panose="020F0502020204030204" pitchFamily="34" charset="0"/>
                <a:ea typeface="Calibri" panose="020F0502020204030204" pitchFamily="34" charset="0"/>
                <a:cs typeface="Arial" panose="020B0604020202020204" pitchFamily="34" charset="0"/>
              </a:rPr>
              <a:t>Darktable</a:t>
            </a:r>
            <a:r>
              <a:rPr lang="en-US" sz="1900" dirty="0">
                <a:latin typeface="Calibri" panose="020F0502020204030204" pitchFamily="34" charset="0"/>
                <a:ea typeface="Calibri" panose="020F0502020204030204" pitchFamily="34" charset="0"/>
                <a:cs typeface="Arial" panose="020B0604020202020204" pitchFamily="34" charset="0"/>
              </a:rPr>
              <a:t> and Raw Therapee.</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It is computationally intensive and as far as I am aware is not implemented in Adobe products.</a:t>
            </a: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It is worth noting that the Enhance process recently introduced to Photoshop to increase resolution is, in effect, another </a:t>
            </a:r>
            <a:r>
              <a:rPr lang="en-US" sz="1900" dirty="0" err="1">
                <a:latin typeface="Calibri" panose="020F0502020204030204" pitchFamily="34" charset="0"/>
                <a:ea typeface="Calibri" panose="020F0502020204030204" pitchFamily="34" charset="0"/>
                <a:cs typeface="Arial" panose="020B0604020202020204" pitchFamily="34" charset="0"/>
              </a:rPr>
              <a:t>demosaicing</a:t>
            </a:r>
            <a:r>
              <a:rPr lang="en-US" sz="1900" dirty="0">
                <a:latin typeface="Calibri" panose="020F0502020204030204" pitchFamily="34" charset="0"/>
                <a:ea typeface="Calibri" panose="020F0502020204030204" pitchFamily="34" charset="0"/>
                <a:cs typeface="Arial" panose="020B0604020202020204" pitchFamily="34" charset="0"/>
              </a:rPr>
              <a:t> algorithm using machine learning.</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This is no doubt the way of the future.</a:t>
            </a: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11</a:t>
            </a:fld>
            <a:endParaRPr lang="en-AU"/>
          </a:p>
        </p:txBody>
      </p:sp>
    </p:spTree>
    <p:extLst>
      <p:ext uri="{BB962C8B-B14F-4D97-AF65-F5344CB8AC3E}">
        <p14:creationId xmlns:p14="http://schemas.microsoft.com/office/powerpoint/2010/main" val="392089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Calibri" panose="020F0502020204030204" pitchFamily="34" charset="0"/>
                <a:ea typeface="Calibri" panose="020F0502020204030204" pitchFamily="34" charset="0"/>
                <a:cs typeface="Arial" panose="020B0604020202020204" pitchFamily="34" charset="0"/>
              </a:rPr>
              <a:t>Of course, this process starts with a certain level of inherent noise and is, in any case, not perfect.</a:t>
            </a:r>
          </a:p>
          <a:p>
            <a:pPr defTabSz="942289">
              <a:defRPr/>
            </a:pPr>
            <a:r>
              <a:rPr lang="en-US" dirty="0">
                <a:latin typeface="Calibri" panose="020F0502020204030204" pitchFamily="34" charset="0"/>
                <a:ea typeface="Calibri" panose="020F0502020204030204" pitchFamily="34" charset="0"/>
                <a:cs typeface="Arial" panose="020B0604020202020204" pitchFamily="34" charset="0"/>
              </a:rPr>
              <a:t>This gives rise to a progressive failure in the of the </a:t>
            </a:r>
            <a:r>
              <a:rPr lang="en-US" dirty="0" err="1">
                <a:latin typeface="Calibri" panose="020F0502020204030204" pitchFamily="34" charset="0"/>
                <a:ea typeface="Calibri" panose="020F0502020204030204" pitchFamily="34" charset="0"/>
                <a:cs typeface="Arial" panose="020B0604020202020204" pitchFamily="34" charset="0"/>
              </a:rPr>
              <a:t>demosaicing</a:t>
            </a:r>
            <a:r>
              <a:rPr lang="en-US" dirty="0">
                <a:latin typeface="Calibri" panose="020F0502020204030204" pitchFamily="34" charset="0"/>
                <a:ea typeface="Calibri" panose="020F0502020204030204" pitchFamily="34" charset="0"/>
                <a:cs typeface="Arial" panose="020B0604020202020204" pitchFamily="34" charset="0"/>
              </a:rPr>
              <a:t> algorithm in being able to determine the most appropriate RGB levels.</a:t>
            </a:r>
          </a:p>
          <a:p>
            <a:pPr defTabSz="942289">
              <a:defRPr/>
            </a:pPr>
            <a:r>
              <a:rPr lang="en-US" dirty="0">
                <a:latin typeface="Calibri" panose="020F0502020204030204" pitchFamily="34" charset="0"/>
                <a:ea typeface="Calibri" panose="020F0502020204030204" pitchFamily="34" charset="0"/>
                <a:cs typeface="Arial" panose="020B0604020202020204" pitchFamily="34" charset="0"/>
              </a:rPr>
              <a:t>The outcome of this is </a:t>
            </a:r>
            <a:r>
              <a:rPr lang="en-US" dirty="0" err="1">
                <a:latin typeface="Calibri" panose="020F0502020204030204" pitchFamily="34" charset="0"/>
                <a:ea typeface="Calibri" panose="020F0502020204030204" pitchFamily="34" charset="0"/>
                <a:cs typeface="Arial" panose="020B0604020202020204" pitchFamily="34" charset="0"/>
              </a:rPr>
              <a:t>colour</a:t>
            </a:r>
            <a:r>
              <a:rPr lang="en-US" dirty="0">
                <a:latin typeface="Calibri" panose="020F0502020204030204" pitchFamily="34" charset="0"/>
                <a:ea typeface="Calibri" panose="020F0502020204030204" pitchFamily="34" charset="0"/>
                <a:cs typeface="Arial" panose="020B0604020202020204" pitchFamily="34" charset="0"/>
              </a:rPr>
              <a:t> or chromatic noise. </a:t>
            </a:r>
          </a:p>
          <a:p>
            <a:pPr defTabSz="942289">
              <a:defRPr/>
            </a:pPr>
            <a:r>
              <a:rPr lang="en-US" dirty="0">
                <a:latin typeface="Calibri" panose="020F0502020204030204" pitchFamily="34" charset="0"/>
                <a:ea typeface="Calibri" panose="020F0502020204030204" pitchFamily="34" charset="0"/>
                <a:cs typeface="Arial" panose="020B0604020202020204" pitchFamily="34" charset="0"/>
              </a:rPr>
              <a:t>This Astro photo is a good example.</a:t>
            </a:r>
            <a:endParaRPr lang="en-AU" dirty="0">
              <a:latin typeface="Calibri" panose="020F0502020204030204" pitchFamily="34" charset="0"/>
              <a:ea typeface="Calibri" panose="020F0502020204030204" pitchFamily="34" charset="0"/>
              <a:cs typeface="Arial" panose="020B0604020202020204" pitchFamily="34" charset="0"/>
            </a:endParaRPr>
          </a:p>
          <a:p>
            <a:endParaRPr lang="en-AU" dirty="0"/>
          </a:p>
          <a:p>
            <a:r>
              <a:rPr lang="en-AU" dirty="0" err="1"/>
              <a:t>Demosaicing</a:t>
            </a:r>
            <a:r>
              <a:rPr lang="en-AU" dirty="0"/>
              <a:t> and noise reduction both tend to destroy the clarity  of edges and so some remediation is often required by employing a sharpening process.</a:t>
            </a:r>
          </a:p>
        </p:txBody>
      </p:sp>
      <p:sp>
        <p:nvSpPr>
          <p:cNvPr id="4" name="Slide Number Placeholder 3"/>
          <p:cNvSpPr>
            <a:spLocks noGrp="1"/>
          </p:cNvSpPr>
          <p:nvPr>
            <p:ph type="sldNum" sz="quarter" idx="5"/>
          </p:nvPr>
        </p:nvSpPr>
        <p:spPr/>
        <p:txBody>
          <a:bodyPr/>
          <a:lstStyle/>
          <a:p>
            <a:fld id="{8B03EDAE-8729-42DD-9A61-62535F3E3305}" type="slidenum">
              <a:rPr lang="en-AU" smtClean="0"/>
              <a:t>12</a:t>
            </a:fld>
            <a:endParaRPr lang="en-AU"/>
          </a:p>
        </p:txBody>
      </p:sp>
    </p:spTree>
    <p:extLst>
      <p:ext uri="{BB962C8B-B14F-4D97-AF65-F5344CB8AC3E}">
        <p14:creationId xmlns:p14="http://schemas.microsoft.com/office/powerpoint/2010/main" val="90385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Sharpening is a technique for enhancing the appearance of edges in an image by adding a synthetic local contrast.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It makes edges more pronounced.</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More generally, sharpening that can be considered at three stages in image production:</a:t>
            </a:r>
            <a:endParaRPr lang="en-AU" sz="1900" dirty="0">
              <a:latin typeface="Calibri" panose="020F0502020204030204" pitchFamily="34" charset="0"/>
              <a:ea typeface="Calibri" panose="020F0502020204030204" pitchFamily="34" charset="0"/>
              <a:cs typeface="Arial" panose="020B0604020202020204" pitchFamily="34" charset="0"/>
            </a:endParaRPr>
          </a:p>
          <a:p>
            <a:pPr marL="353358" indent="-353358">
              <a:lnSpc>
                <a:spcPct val="107000"/>
              </a:lnSpc>
              <a:buFont typeface="+mj-lt"/>
              <a:buAutoNum type="arabicParen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353358" indent="-353358">
              <a:lnSpc>
                <a:spcPct val="107000"/>
              </a:lnSpc>
              <a:buFont typeface="+mj-lt"/>
              <a:buAutoNum type="arabicParenR"/>
            </a:pPr>
            <a:r>
              <a:rPr lang="en-US" sz="1900" dirty="0">
                <a:latin typeface="Calibri" panose="020F0502020204030204" pitchFamily="34" charset="0"/>
                <a:ea typeface="Calibri" panose="020F0502020204030204" pitchFamily="34" charset="0"/>
                <a:cs typeface="Arial" panose="020B0604020202020204" pitchFamily="34" charset="0"/>
              </a:rPr>
              <a:t>Capture sharpening in a raw image;</a:t>
            </a:r>
            <a:endParaRPr lang="en-AU" sz="1900" dirty="0">
              <a:latin typeface="Calibri" panose="020F0502020204030204" pitchFamily="34" charset="0"/>
              <a:ea typeface="Calibri" panose="020F0502020204030204" pitchFamily="34" charset="0"/>
              <a:cs typeface="Arial" panose="020B0604020202020204" pitchFamily="34" charset="0"/>
            </a:endParaRPr>
          </a:p>
          <a:p>
            <a:pPr marL="353358" indent="-353358">
              <a:lnSpc>
                <a:spcPct val="107000"/>
              </a:lnSpc>
              <a:buFont typeface="+mj-lt"/>
              <a:buAutoNum type="arabicParenR"/>
            </a:pPr>
            <a:r>
              <a:rPr lang="en-US" sz="1900" dirty="0">
                <a:latin typeface="Calibri" panose="020F0502020204030204" pitchFamily="34" charset="0"/>
                <a:ea typeface="Calibri" panose="020F0502020204030204" pitchFamily="34" charset="0"/>
                <a:cs typeface="Arial" panose="020B0604020202020204" pitchFamily="34" charset="0"/>
              </a:rPr>
              <a:t>Creative sharpening for artistic effect</a:t>
            </a:r>
            <a:endParaRPr lang="en-AU" sz="1900" dirty="0">
              <a:latin typeface="Calibri" panose="020F0502020204030204" pitchFamily="34" charset="0"/>
              <a:ea typeface="Calibri" panose="020F0502020204030204" pitchFamily="34" charset="0"/>
              <a:cs typeface="Arial" panose="020B0604020202020204" pitchFamily="34" charset="0"/>
            </a:endParaRPr>
          </a:p>
          <a:p>
            <a:pPr marL="353358" indent="-353358">
              <a:lnSpc>
                <a:spcPct val="107000"/>
              </a:lnSpc>
              <a:spcAft>
                <a:spcPts val="824"/>
              </a:spcAft>
              <a:buFont typeface="+mj-lt"/>
              <a:buAutoNum type="arabicParenR"/>
            </a:pPr>
            <a:r>
              <a:rPr lang="en-US" sz="1900" dirty="0">
                <a:latin typeface="Calibri" panose="020F0502020204030204" pitchFamily="34" charset="0"/>
                <a:ea typeface="Calibri" panose="020F0502020204030204" pitchFamily="34" charset="0"/>
                <a:cs typeface="Arial" panose="020B0604020202020204" pitchFamily="34" charset="0"/>
              </a:rPr>
              <a:t>Output sharpening for image presentation, especially printing.</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 will explain the general concept and then talk about stage 1 (capture sharpening) in LR.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Tony will speak about stages 2 and 3 in PS.</a:t>
            </a: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13</a:t>
            </a:fld>
            <a:endParaRPr lang="en-AU"/>
          </a:p>
        </p:txBody>
      </p:sp>
    </p:spTree>
    <p:extLst>
      <p:ext uri="{BB962C8B-B14F-4D97-AF65-F5344CB8AC3E}">
        <p14:creationId xmlns:p14="http://schemas.microsoft.com/office/powerpoint/2010/main" val="34714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In a raw </a:t>
            </a:r>
            <a:r>
              <a:rPr lang="en-US" sz="1900" dirty="0" err="1">
                <a:latin typeface="Calibri" panose="020F0502020204030204" pitchFamily="34" charset="0"/>
                <a:ea typeface="Calibri" panose="020F0502020204030204" pitchFamily="34" charset="0"/>
                <a:cs typeface="Arial" panose="020B0604020202020204" pitchFamily="34" charset="0"/>
              </a:rPr>
              <a:t>demosaiced</a:t>
            </a:r>
            <a:r>
              <a:rPr lang="en-US" sz="1900" dirty="0">
                <a:latin typeface="Calibri" panose="020F0502020204030204" pitchFamily="34" charset="0"/>
                <a:ea typeface="Calibri" panose="020F0502020204030204" pitchFamily="34" charset="0"/>
                <a:cs typeface="Arial" panose="020B0604020202020204" pitchFamily="34" charset="0"/>
              </a:rPr>
              <a:t> image, edges that were originally well defined are inevitably slightly blurred despite the efficacy of the algorithm.</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Noise reduction also tends to blur edges.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Sharpening the image when first brought into Lightroom can improve its appearance. </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most common sharpening method is called Unsharp Mask and I will explain that here.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term appears contradictory to the purpose but it has its origins in a darkroom technique involving the superimposition of a slightly blurred (unsharp) negative over an unblurred negative to achieve sharper edges.</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sharpening process detects edges in the image by </a:t>
            </a:r>
            <a:r>
              <a:rPr lang="en-US" sz="1900" dirty="0" err="1">
                <a:latin typeface="Calibri" panose="020F0502020204030204" pitchFamily="34" charset="0"/>
                <a:ea typeface="Calibri" panose="020F0502020204030204" pitchFamily="34" charset="0"/>
                <a:cs typeface="Arial" panose="020B0604020202020204" pitchFamily="34" charset="0"/>
              </a:rPr>
              <a:t>analysing</a:t>
            </a:r>
            <a:r>
              <a:rPr lang="en-US" sz="1900" dirty="0">
                <a:latin typeface="Calibri" panose="020F0502020204030204" pitchFamily="34" charset="0"/>
                <a:ea typeface="Calibri" panose="020F0502020204030204" pitchFamily="34" charset="0"/>
                <a:cs typeface="Arial" panose="020B0604020202020204" pitchFamily="34" charset="0"/>
              </a:rPr>
              <a:t> gradients then slightly increases brightness on the more luminous (brighter) side of the edge and slightly decreases brightness on the less luminous side of an edge to create a local high contrast.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This causes the eye to see the edge as being better defined. </a:t>
            </a: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14</a:t>
            </a:fld>
            <a:endParaRPr lang="en-AU"/>
          </a:p>
        </p:txBody>
      </p:sp>
    </p:spTree>
    <p:extLst>
      <p:ext uri="{BB962C8B-B14F-4D97-AF65-F5344CB8AC3E}">
        <p14:creationId xmlns:p14="http://schemas.microsoft.com/office/powerpoint/2010/main" val="125853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Calibri" panose="020F0502020204030204" pitchFamily="34" charset="0"/>
                <a:ea typeface="Calibri" panose="020F0502020204030204" pitchFamily="34" charset="0"/>
                <a:cs typeface="Arial" panose="020B0604020202020204" pitchFamily="34" charset="0"/>
              </a:rPr>
              <a:t>The trick is to do this without it being obvious.</a:t>
            </a:r>
            <a:endParaRPr lang="en-AU" dirty="0">
              <a:latin typeface="Calibri" panose="020F0502020204030204" pitchFamily="34" charset="0"/>
              <a:ea typeface="Calibri" panose="020F0502020204030204" pitchFamily="34" charset="0"/>
              <a:cs typeface="Arial" panose="020B0604020202020204" pitchFamily="34" charset="0"/>
            </a:endParaRPr>
          </a:p>
          <a:p>
            <a:r>
              <a:rPr lang="en-AU" dirty="0"/>
              <a:t>This series of shots are borrowed from website Cambridge in Colour and illustrate the point.</a:t>
            </a:r>
          </a:p>
          <a:p>
            <a:r>
              <a:rPr lang="en-AU" dirty="0"/>
              <a:t>They are zoomed in to 200% for clarity.</a:t>
            </a:r>
          </a:p>
        </p:txBody>
      </p:sp>
      <p:sp>
        <p:nvSpPr>
          <p:cNvPr id="4" name="Slide Number Placeholder 3"/>
          <p:cNvSpPr>
            <a:spLocks noGrp="1"/>
          </p:cNvSpPr>
          <p:nvPr>
            <p:ph type="sldNum" sz="quarter" idx="5"/>
          </p:nvPr>
        </p:nvSpPr>
        <p:spPr/>
        <p:txBody>
          <a:bodyPr/>
          <a:lstStyle/>
          <a:p>
            <a:fld id="{8B03EDAE-8729-42DD-9A61-62535F3E3305}" type="slidenum">
              <a:rPr lang="en-AU" smtClean="0"/>
              <a:t>15</a:t>
            </a:fld>
            <a:endParaRPr lang="en-AU"/>
          </a:p>
        </p:txBody>
      </p:sp>
    </p:spTree>
    <p:extLst>
      <p:ext uri="{BB962C8B-B14F-4D97-AF65-F5344CB8AC3E}">
        <p14:creationId xmlns:p14="http://schemas.microsoft.com/office/powerpoint/2010/main" val="2999143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In Lightroom global sharpening is controlled by four parameters called Amount, Radius, Detail and Masking.</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Amount controls the amplitude of the local contrast, that is how much overshoot and undershoot are applied.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At default LR sets this to a value of 40 but it can vary up to 150 although I don’t know what these units actually mean.</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Radius is specified in pixels and controls the size of edge features that are enhanced.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So, a small radius will tend to enhance edges on small details whereas a larger value will tend to ignore these and prefer larger features.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In Lightroom and ACR this is set between 0 and 3 pixels and the default is 1.0 pixels.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It can be meaningful to use values of less than 1.0 pixels.</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Detail specifies how much emphasis is given to features of different sizes within the confines of the radius.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A high value will add extra local contrast to small features over that applied to large features.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 find that this parameter frequently has very little observable impact but it depends on the radius used as well as the image itself.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Lightroom default is 25 on a scale of 0 to 100.</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Masking is an essential tool in my view.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It sets a threshold for edges based on their existing contrast. As the parameter is raised lower contrast edges are ignored and the sharpening is applied only to higher contrast edges.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This may seem counter-productive but if you don’t use the masking tool you will emphasis lots of unimportant detail and even image noise.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default setting in Lightroom is zero.</a:t>
            </a: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It takes some time and practice to fully appreciate how these parameters interact.</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Sharpening needs to be applied gently to be effective. Over-sharpening can generate ugly halo effects and too little will not yield the desired effect.</a:t>
            </a: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The best way to use the sharpening tools is by holding the Alt key while moving the sliders. </a:t>
            </a: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This will temporarily desaturate the image allowing one to concentrate on the luminance effect being applied without the distraction of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a:t>
            </a: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This is particularly true when using the masking slider. </a:t>
            </a: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Doing this will show the parts of the image that are selected for edge sharpening in white on a black background. </a:t>
            </a: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In general, for creative sharpening I will frequently have this set to quite high values to ensure I am emphasizing only the features that I want.</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16</a:t>
            </a:fld>
            <a:endParaRPr lang="en-AU"/>
          </a:p>
        </p:txBody>
      </p:sp>
    </p:spTree>
    <p:extLst>
      <p:ext uri="{BB962C8B-B14F-4D97-AF65-F5344CB8AC3E}">
        <p14:creationId xmlns:p14="http://schemas.microsoft.com/office/powerpoint/2010/main" val="96862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To demonstrate how the Alt key can be used with the sharpening sliders, I’ve created a short video. The Alt key desaturates the image so that sharpening can be seen without the distraction of </a:t>
            </a:r>
            <a:r>
              <a:rPr lang="en-US" sz="1900" b="0" dirty="0" err="1">
                <a:latin typeface="Calibri" panose="020F0502020204030204" pitchFamily="34" charset="0"/>
                <a:ea typeface="Calibri" panose="020F0502020204030204" pitchFamily="34" charset="0"/>
                <a:cs typeface="Arial" panose="020B0604020202020204" pitchFamily="34" charset="0"/>
              </a:rPr>
              <a:t>colour</a:t>
            </a:r>
            <a:r>
              <a:rPr lang="en-US" sz="1900" b="0" dirty="0">
                <a:latin typeface="Calibri" panose="020F0502020204030204" pitchFamily="34" charset="0"/>
                <a:ea typeface="Calibri" panose="020F0502020204030204" pitchFamily="34" charset="0"/>
                <a:cs typeface="Arial" panose="020B0604020202020204" pitchFamily="34" charset="0"/>
              </a:rPr>
              <a:t>.</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 </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This is a snap of the Queen Mary 2 entering Fremantle </a:t>
            </a:r>
            <a:r>
              <a:rPr lang="en-US" sz="1900" b="0" dirty="0" err="1">
                <a:latin typeface="Calibri" panose="020F0502020204030204" pitchFamily="34" charset="0"/>
                <a:ea typeface="Calibri" panose="020F0502020204030204" pitchFamily="34" charset="0"/>
                <a:cs typeface="Arial" panose="020B0604020202020204" pitchFamily="34" charset="0"/>
              </a:rPr>
              <a:t>Harbour</a:t>
            </a:r>
            <a:r>
              <a:rPr lang="en-US" sz="1900" b="0" dirty="0">
                <a:latin typeface="Calibri" panose="020F0502020204030204" pitchFamily="34" charset="0"/>
                <a:ea typeface="Calibri" panose="020F0502020204030204" pitchFamily="34" charset="0"/>
                <a:cs typeface="Arial" panose="020B0604020202020204" pitchFamily="34" charset="0"/>
              </a:rPr>
              <a:t> in 2012 and is taken with a Canon 5D Mk ii.</a:t>
            </a: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For this demonstration I’ll zoom in to 200% so you can more clearly see the effects.</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Moving the Amount slider shows the immediate affect of varying the intensity of the sharpening.</a:t>
            </a: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Doing this while holding down the Alt key makes this even clearer.</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The Radius slider affects the width of the applied sharpening effect. </a:t>
            </a: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With too much sharpening and a large radius halo artifacts become quite ugly.</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To see the effect of the Details slider I will temporarily increase the radius to maximum. </a:t>
            </a: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This is because the Details slider is constrained within the radius. </a:t>
            </a: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At a radius of 1.0 pixels you will see very little effect.</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The masking slider is where it all comes together for creative sharpening in Lightroom. </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With the Alt key held down, at zero the image is entirely white which means that sharpening is applied to the whole image. </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As we move the slider to the right areas of black will appear. </a:t>
            </a: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Black indicates the areas where no sharpening will be applied , leaving only the features that you desire to be enhanced. </a:t>
            </a:r>
            <a:endParaRPr lang="en-AU" sz="1900" b="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b="0" dirty="0">
                <a:latin typeface="Calibri" panose="020F0502020204030204" pitchFamily="34" charset="0"/>
                <a:ea typeface="Calibri" panose="020F0502020204030204" pitchFamily="34" charset="0"/>
                <a:cs typeface="Arial" panose="020B0604020202020204" pitchFamily="34" charset="0"/>
              </a:rPr>
              <a:t>I will often have this slider at very high settings of 80 or more when applying creative sharpening but it depends on the image.</a:t>
            </a:r>
            <a:endParaRPr lang="en-AU" sz="1900" b="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17</a:t>
            </a:fld>
            <a:endParaRPr lang="en-AU"/>
          </a:p>
        </p:txBody>
      </p:sp>
    </p:spTree>
    <p:extLst>
      <p:ext uri="{BB962C8B-B14F-4D97-AF65-F5344CB8AC3E}">
        <p14:creationId xmlns:p14="http://schemas.microsoft.com/office/powerpoint/2010/main" val="1849557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Noise reduction involves the averaging out of the luminosity and/or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of adjacent pixels so by its nature there will be a slight blurring of the image and, in particular, of edges in the image.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So, sharpening to restore edges is a necessary adjunct to noise reduction when a raw file is imported.</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When a jpeg image is created in-camera the manufacturer will nearly always apply some level of noise reduction and sharpening.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Depending on the camera you may have some control over the level of these processes.</a:t>
            </a: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However, when a raw image is imported into Lightroom you need to apply any noise reduction yourself. </a:t>
            </a: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The tools for doing this at a global level (whole picture) are in the Develop module in the Details panel. </a:t>
            </a: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Integral to this panel are sliders for Luminance noise reduction,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(Chromatic) noise reduction and Sharpening. </a:t>
            </a:r>
          </a:p>
          <a:p>
            <a:pPr defTabSz="942289">
              <a:lnSpc>
                <a:spcPct val="107000"/>
              </a:lnSpc>
              <a:spcAft>
                <a:spcPts val="824"/>
              </a:spcAft>
              <a:defRPr/>
            </a:pPr>
            <a:r>
              <a:rPr lang="en-US" sz="1900" dirty="0">
                <a:latin typeface="Calibri" panose="020F0502020204030204" pitchFamily="34" charset="0"/>
                <a:ea typeface="Calibri" panose="020F0502020204030204" pitchFamily="34" charset="0"/>
                <a:cs typeface="Arial" panose="020B0604020202020204" pitchFamily="34" charset="0"/>
              </a:rPr>
              <a:t>Of course, you might decide that you like whatever level of noise (grain) is in the image but it is generally worthwhile to examine this at an early stage.</a:t>
            </a:r>
          </a:p>
          <a:p>
            <a:pPr defTabSz="942289">
              <a:lnSpc>
                <a:spcPct val="107000"/>
              </a:lnSpc>
              <a:spcAft>
                <a:spcPts val="824"/>
              </a:spcAft>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various sliders will be at default values as shown.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This seems to happen irrespective of whether the raw image comes from a Canon, Nikon, etc. and whatever profile is chosen.</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My own procedure is to first make any basic tonal adjustments such as exposure, global contrast, white and black points, highlights and shadows but not any more </a:t>
            </a:r>
            <a:r>
              <a:rPr lang="en-US" sz="1900" dirty="0" err="1">
                <a:latin typeface="Calibri" panose="020F0502020204030204" pitchFamily="34" charset="0"/>
                <a:ea typeface="Calibri" panose="020F0502020204030204" pitchFamily="34" charset="0"/>
                <a:cs typeface="Arial" panose="020B0604020202020204" pitchFamily="34" charset="0"/>
              </a:rPr>
              <a:t>localised</a:t>
            </a:r>
            <a:r>
              <a:rPr lang="en-US" sz="1900" dirty="0">
                <a:latin typeface="Calibri" panose="020F0502020204030204" pitchFamily="34" charset="0"/>
                <a:ea typeface="Calibri" panose="020F0502020204030204" pitchFamily="34" charset="0"/>
                <a:cs typeface="Arial" panose="020B0604020202020204" pitchFamily="34" charset="0"/>
              </a:rPr>
              <a:t> effects such as texture, clarity and vibrance or any adjustments using masks.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 will then zoom in to 100% or higher and scan the image for areas where there is obvious noise that may affect the image quality.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You will most commonly see this in areas of continuous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endParaRPr lang="en-US"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Looking at these areas I first adjust the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slider if required and then the Luminance slider to clean up any residual noise.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Detail and Smoothness sliders under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are supposed to set some sort of </a:t>
            </a:r>
            <a:r>
              <a:rPr lang="en-US" sz="1900" dirty="0" err="1">
                <a:latin typeface="Calibri" panose="020F0502020204030204" pitchFamily="34" charset="0"/>
                <a:ea typeface="Calibri" panose="020F0502020204030204" pitchFamily="34" charset="0"/>
                <a:cs typeface="Arial" panose="020B0604020202020204" pitchFamily="34" charset="0"/>
              </a:rPr>
              <a:t>threshhold</a:t>
            </a:r>
            <a:r>
              <a:rPr lang="en-US" sz="1900" dirty="0">
                <a:latin typeface="Calibri" panose="020F0502020204030204" pitchFamily="34" charset="0"/>
                <a:ea typeface="Calibri" panose="020F0502020204030204" pitchFamily="34" charset="0"/>
                <a:cs typeface="Arial" panose="020B0604020202020204" pitchFamily="34" charset="0"/>
              </a:rPr>
              <a:t> values for the application of the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noise reduction but I’ve never been able to figure out how they do this.</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 suggest leaving them alone in the first instance.</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 </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Nest clean up any residual noise with the Luminance slider.</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If you hold down the Alt key while moving the Luminance slider it will desaturate the image and you can see the effect of this without the distraction of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Likewise, holding down the Alt key allows you to see the effect of adjusting the Detail and Contrast sliders in mono.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These sliders also are meant to apply some sort of threshold to the noise reduction and they do have an effect but one needs to be careful not to undo the noise reduction in the process.</a:t>
            </a:r>
          </a:p>
          <a:p>
            <a:pPr>
              <a:lnSpc>
                <a:spcPct val="107000"/>
              </a:lnSpc>
              <a:spcAft>
                <a:spcPts val="824"/>
              </a:spcAft>
            </a:pP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After any adjustment to noise reduction one should adjust the sharpening to restore the appearance of edges.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This tends to be a trial-and-error process.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 use of the Alt key to display monochrome with the sharpening sliders is invaluable.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 have previously explained the use of the Radius and Details sliders.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They will be of less use in capture sharpening than in more general creative sharpening.</a:t>
            </a:r>
            <a:endParaRPr lang="en-AU" sz="1900" dirty="0">
              <a:latin typeface="Calibri" panose="020F0502020204030204" pitchFamily="34" charset="0"/>
              <a:ea typeface="Calibri" panose="020F0502020204030204" pitchFamily="34" charset="0"/>
              <a:cs typeface="Arial" panose="020B0604020202020204" pitchFamily="34" charset="0"/>
            </a:endParaRPr>
          </a:p>
          <a:p>
            <a:pPr defTabSz="942289">
              <a:lnSpc>
                <a:spcPct val="107000"/>
              </a:lnSpc>
              <a:spcAft>
                <a:spcPts val="824"/>
              </a:spcAft>
              <a:defRPr/>
            </a:pPr>
            <a:endParaRPr lang="en-AU" sz="1900" dirty="0">
              <a:latin typeface="Calibri" panose="020F0502020204030204" pitchFamily="34" charset="0"/>
              <a:ea typeface="Calibri" panose="020F0502020204030204" pitchFamily="34" charset="0"/>
              <a:cs typeface="Arial" panose="020B0604020202020204" pitchFamily="34" charset="0"/>
            </a:endParaRPr>
          </a:p>
          <a:p>
            <a:pPr defTabSz="942289">
              <a:lnSpc>
                <a:spcPct val="107000"/>
              </a:lnSpc>
              <a:spcAft>
                <a:spcPts val="824"/>
              </a:spcAft>
              <a:defRPr/>
            </a:pPr>
            <a:r>
              <a:rPr lang="en-AU" sz="1900" dirty="0">
                <a:latin typeface="Calibri" panose="020F0502020204030204" pitchFamily="34" charset="0"/>
                <a:ea typeface="Calibri" panose="020F0502020204030204" pitchFamily="34" charset="0"/>
                <a:cs typeface="Arial" panose="020B0604020202020204" pitchFamily="34" charset="0"/>
              </a:rPr>
              <a:t>On very high contrast edges such as a bird, tree branch or building taken against the shy, it is quite common to get chromatic aberration.</a:t>
            </a:r>
          </a:p>
          <a:p>
            <a:pPr defTabSz="942289">
              <a:lnSpc>
                <a:spcPct val="107000"/>
              </a:lnSpc>
              <a:spcAft>
                <a:spcPts val="824"/>
              </a:spcAft>
              <a:defRPr/>
            </a:pPr>
            <a:r>
              <a:rPr lang="en-AU" sz="1900" dirty="0">
                <a:latin typeface="Calibri" panose="020F0502020204030204" pitchFamily="34" charset="0"/>
                <a:ea typeface="Calibri" panose="020F0502020204030204" pitchFamily="34" charset="0"/>
                <a:cs typeface="Arial" panose="020B0604020202020204" pitchFamily="34" charset="0"/>
              </a:rPr>
              <a:t>This appears are as purple or green edge fringing.</a:t>
            </a:r>
          </a:p>
          <a:p>
            <a:pPr defTabSz="942289">
              <a:lnSpc>
                <a:spcPct val="107000"/>
              </a:lnSpc>
              <a:spcAft>
                <a:spcPts val="824"/>
              </a:spcAft>
              <a:defRPr/>
            </a:pPr>
            <a:r>
              <a:rPr lang="en-AU" sz="1900" dirty="0">
                <a:latin typeface="Calibri" panose="020F0502020204030204" pitchFamily="34" charset="0"/>
                <a:ea typeface="Calibri" panose="020F0502020204030204" pitchFamily="34" charset="0"/>
                <a:cs typeface="Arial" panose="020B0604020202020204" pitchFamily="34" charset="0"/>
              </a:rPr>
              <a:t>Fortunately, these fringes can be simply removed by toggling on the “Remove Chromatic Aberration” button in the Lens Correction Panel.</a:t>
            </a:r>
          </a:p>
          <a:p>
            <a:pPr defTabSz="942289">
              <a:lnSpc>
                <a:spcPct val="107000"/>
              </a:lnSpc>
              <a:spcAft>
                <a:spcPts val="824"/>
              </a:spcAft>
              <a:defRPr/>
            </a:pP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18</a:t>
            </a:fld>
            <a:endParaRPr lang="en-AU"/>
          </a:p>
        </p:txBody>
      </p:sp>
    </p:spTree>
    <p:extLst>
      <p:ext uri="{BB962C8B-B14F-4D97-AF65-F5344CB8AC3E}">
        <p14:creationId xmlns:p14="http://schemas.microsoft.com/office/powerpoint/2010/main" val="210252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 </a:t>
            </a:r>
            <a:r>
              <a:rPr lang="en-US"/>
              <a:t>of Andrew </a:t>
            </a:r>
            <a:r>
              <a:rPr lang="en-US" dirty="0"/>
              <a:t>Winton performing at the Perth Blues Club (Image DSGF5801)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ISO 2500, 1/160 sec and F5.6</a:t>
            </a:r>
          </a:p>
          <a:p>
            <a:r>
              <a:rPr lang="en-US" dirty="0"/>
              <a:t>To control blowouts and flare due to unpredictable stage lights I normally underexpose these shots.</a:t>
            </a:r>
          </a:p>
          <a:p>
            <a:r>
              <a:rPr lang="en-US" dirty="0"/>
              <a:t>More commonly I use a lens at f2 or f2.8 but on this occasion the zoom lens I was using only goes to f5.6.</a:t>
            </a:r>
          </a:p>
          <a:p>
            <a:endParaRPr lang="en-US" dirty="0"/>
          </a:p>
          <a:p>
            <a:r>
              <a:rPr lang="en-US" dirty="0"/>
              <a:t>So, there is a bit of noise and I’ll demonstrate how it can be handled.</a:t>
            </a:r>
          </a:p>
          <a:p>
            <a:endParaRPr lang="en-US" dirty="0"/>
          </a:p>
          <a:p>
            <a:r>
              <a:rPr lang="en-US" dirty="0"/>
              <a:t>First adjust tonality:  Exposure +1.8   Whites +30    Highlights -60    WB 5500</a:t>
            </a:r>
          </a:p>
          <a:p>
            <a:endParaRPr lang="en-US" dirty="0"/>
          </a:p>
          <a:p>
            <a:r>
              <a:rPr lang="en-US" dirty="0"/>
              <a:t>Crop to taste</a:t>
            </a:r>
          </a:p>
          <a:p>
            <a:r>
              <a:rPr lang="en-US" dirty="0"/>
              <a:t>Zoom in to 100% around face and microphone</a:t>
            </a:r>
          </a:p>
          <a:p>
            <a:r>
              <a:rPr lang="en-US" dirty="0"/>
              <a:t>No obvious </a:t>
            </a:r>
            <a:r>
              <a:rPr lang="en-US" dirty="0" err="1"/>
              <a:t>colour</a:t>
            </a:r>
            <a:r>
              <a:rPr lang="en-US" dirty="0"/>
              <a:t> noise so move on to luminance:  Luminance 42    Detail 100    Contrast 75</a:t>
            </a:r>
          </a:p>
          <a:p>
            <a:endParaRPr lang="en-US" dirty="0"/>
          </a:p>
          <a:p>
            <a:r>
              <a:rPr lang="en-US" dirty="0"/>
              <a:t>Move on to sharpening – I’m mainly concerned with the area that is the main subject – I don’t want to sharpen noise and very fine detail.</a:t>
            </a:r>
          </a:p>
          <a:p>
            <a:r>
              <a:rPr lang="en-US" dirty="0"/>
              <a:t>Sharpening 80    Radius  1.5    Detail  27    Masking 80</a:t>
            </a:r>
          </a:p>
          <a:p>
            <a:endParaRPr lang="en-US" dirty="0"/>
          </a:p>
          <a:p>
            <a:r>
              <a:rPr lang="en-US" dirty="0"/>
              <a:t>Note that if converting an image to B/W it’s best to do this prior to global noise reduction and sharpening.</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19</a:t>
            </a:fld>
            <a:endParaRPr lang="en-AU"/>
          </a:p>
        </p:txBody>
      </p:sp>
    </p:spTree>
    <p:extLst>
      <p:ext uri="{BB962C8B-B14F-4D97-AF65-F5344CB8AC3E}">
        <p14:creationId xmlns:p14="http://schemas.microsoft.com/office/powerpoint/2010/main" val="342997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03EDAE-8729-42DD-9A61-62535F3E3305}" type="slidenum">
              <a:rPr lang="en-AU" smtClean="0"/>
              <a:t>2</a:t>
            </a:fld>
            <a:endParaRPr lang="en-AU"/>
          </a:p>
        </p:txBody>
      </p:sp>
    </p:spTree>
    <p:extLst>
      <p:ext uri="{BB962C8B-B14F-4D97-AF65-F5344CB8AC3E}">
        <p14:creationId xmlns:p14="http://schemas.microsoft.com/office/powerpoint/2010/main" val="428875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 was not going to spend much time on this area because Tony was going to cover it in Photoshop where there are many more tools available.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However, as Tony can’t be here tonight I’ll expand on this a little.</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Very often one requires a different level of noise reduction and sharpening on the background than on the subject where you wish to preserve more detail.</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Lightroom has masking tools (gradient, radial and brush) with a separate set of sliders that be used to achieve this.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relevant mask adjustment panel only appears when a mask is active.</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In this case we will just use the adjustment brush.</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Make global adjustments to noise and sharpening as normal but looking only at the subject and ignoring the background until you are happy with the appearance of the subject.</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Click the ‘Show Selected Mask Overlap’ button below the image.</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Mask out the entire image with a large brush and maxed out Flow and Density sliders but zero Feather.</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With a smaller brush change the action to ‘Erase’ and brush out the part of the mask over the subject.</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Switch off the “Show selected Mask Overlay’ button.</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Increase the noise reduction in the mask adjustment panel to achieve the desired level of smoothness. </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You can also decrease sharpening with the adjacent sharpness slider and/or the Clarity.</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This is working in the negative but, of course, you can also adjust noise reduction and sharpening directly within any masked area in the same way.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For example you may wish to adjust noise or sharpening in the foreground of a landscape image using a gradient mask to give the illusion of a greater or lesser depth of field.</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sz="2800" dirty="0"/>
              <a:t>As with all such adjustments be careful not to overdo the effect. More is less.</a:t>
            </a:r>
          </a:p>
          <a:p>
            <a:pPr marL="0" marR="0" lvl="0" indent="0" algn="l" defTabSz="942289" rtl="0" eaLnBrk="1" fontAlgn="auto" latinLnBrk="0" hangingPunct="1">
              <a:lnSpc>
                <a:spcPct val="100000"/>
              </a:lnSpc>
              <a:spcBef>
                <a:spcPts val="0"/>
              </a:spcBef>
              <a:spcAft>
                <a:spcPts val="0"/>
              </a:spcAft>
              <a:buClrTx/>
              <a:buSzTx/>
              <a:buFontTx/>
              <a:buNone/>
              <a:tabLst/>
              <a:defRPr/>
            </a:pPr>
            <a:r>
              <a:rPr lang="en-US" sz="2800" dirty="0"/>
              <a:t>One can get nasty looking artifacts including haloes and worms by </a:t>
            </a:r>
            <a:r>
              <a:rPr lang="en-US" sz="2800" dirty="0" err="1"/>
              <a:t>oversharpening</a:t>
            </a:r>
            <a:r>
              <a:rPr lang="en-US" sz="2800" dirty="0"/>
              <a:t> and very </a:t>
            </a:r>
            <a:r>
              <a:rPr lang="en-US" sz="2800" dirty="0" err="1"/>
              <a:t>plasticy</a:t>
            </a:r>
            <a:r>
              <a:rPr lang="en-US" sz="2800" dirty="0"/>
              <a:t> looking images by overly enthusiastic </a:t>
            </a:r>
            <a:r>
              <a:rPr lang="en-US" sz="2800"/>
              <a:t>noise reduction.</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B03EDAE-8729-42DD-9A61-62535F3E3305}" type="slidenum">
              <a:rPr lang="en-AU" smtClean="0"/>
              <a:t>20</a:t>
            </a:fld>
            <a:endParaRPr lang="en-AU"/>
          </a:p>
        </p:txBody>
      </p:sp>
    </p:spTree>
    <p:extLst>
      <p:ext uri="{BB962C8B-B14F-4D97-AF65-F5344CB8AC3E}">
        <p14:creationId xmlns:p14="http://schemas.microsoft.com/office/powerpoint/2010/main" val="3706048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Adobe does a reasonable job at noise reduction, there are some other more sophisticated tools available in programs such as Capture One</a:t>
            </a:r>
            <a:r>
              <a:rPr lang="en-AU" dirty="0"/>
              <a:t>, Raw Therapee, Noise Ninja and </a:t>
            </a:r>
            <a:r>
              <a:rPr lang="en-AU" dirty="0" err="1"/>
              <a:t>Darktable</a:t>
            </a:r>
            <a:r>
              <a:rPr lang="en-AU" dirty="0"/>
              <a:t>.</a:t>
            </a:r>
          </a:p>
          <a:p>
            <a:r>
              <a:rPr lang="en-AU" dirty="0"/>
              <a:t>These may be worth exploring when one wishes to deal with noise in badly exposed images.</a:t>
            </a:r>
          </a:p>
          <a:p>
            <a:endParaRPr lang="en-AU" dirty="0"/>
          </a:p>
          <a:p>
            <a:r>
              <a:rPr lang="en-AU" dirty="0"/>
              <a:t>Topaz Denoise AI using machine learning techniques for noise reduction.</a:t>
            </a:r>
          </a:p>
          <a:p>
            <a:r>
              <a:rPr lang="en-AU" dirty="0"/>
              <a:t>This is computationally intensive but can be operated as an add-in to Lightroom and Photoshop.</a:t>
            </a:r>
          </a:p>
          <a:p>
            <a:r>
              <a:rPr lang="en-AU" dirty="0"/>
              <a:t>My own experience is that Topaz can do a great job but one needs to be cautious as results can be inconsistent.</a:t>
            </a:r>
          </a:p>
          <a:p>
            <a:r>
              <a:rPr lang="en-AU" dirty="0"/>
              <a:t>In the image shown of a young woman in Ethiopia, the original lighting was very </a:t>
            </a:r>
            <a:r>
              <a:rPr lang="en-AU" dirty="0" err="1"/>
              <a:t>lowand</a:t>
            </a:r>
            <a:r>
              <a:rPr lang="en-AU" dirty="0"/>
              <a:t> I had to use an ISO of 8000 at F4 and 1/60</a:t>
            </a:r>
            <a:r>
              <a:rPr lang="en-AU" baseline="30000" dirty="0"/>
              <a:t>th</a:t>
            </a:r>
            <a:r>
              <a:rPr lang="en-AU" dirty="0"/>
              <a:t>.</a:t>
            </a:r>
          </a:p>
          <a:p>
            <a:r>
              <a:rPr lang="en-AU" dirty="0"/>
              <a:t>However. I managed to rescue the image at the cost of some detail in the fabric texture using Topaz Denoise AI.</a:t>
            </a:r>
          </a:p>
          <a:p>
            <a:r>
              <a:rPr lang="en-AU" dirty="0"/>
              <a:t>I believe that masking for selective noise reduction is available in the latest version and this could have been beneficial in this image.</a:t>
            </a:r>
          </a:p>
          <a:p>
            <a:endParaRPr lang="en-US" dirty="0"/>
          </a:p>
        </p:txBody>
      </p:sp>
      <p:sp>
        <p:nvSpPr>
          <p:cNvPr id="4" name="Slide Number Placeholder 3"/>
          <p:cNvSpPr>
            <a:spLocks noGrp="1"/>
          </p:cNvSpPr>
          <p:nvPr>
            <p:ph type="sldNum" sz="quarter" idx="5"/>
          </p:nvPr>
        </p:nvSpPr>
        <p:spPr/>
        <p:txBody>
          <a:bodyPr/>
          <a:lstStyle/>
          <a:p>
            <a:fld id="{8B03EDAE-8729-42DD-9A61-62535F3E3305}" type="slidenum">
              <a:rPr lang="en-AU" smtClean="0"/>
              <a:t>21</a:t>
            </a:fld>
            <a:endParaRPr lang="en-AU"/>
          </a:p>
        </p:txBody>
      </p:sp>
    </p:spTree>
    <p:extLst>
      <p:ext uri="{BB962C8B-B14F-4D97-AF65-F5344CB8AC3E}">
        <p14:creationId xmlns:p14="http://schemas.microsoft.com/office/powerpoint/2010/main" val="1966143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03EDAE-8729-42DD-9A61-62535F3E3305}" type="slidenum">
              <a:rPr lang="en-AU" smtClean="0"/>
              <a:t>22</a:t>
            </a:fld>
            <a:endParaRPr lang="en-AU"/>
          </a:p>
        </p:txBody>
      </p:sp>
    </p:spTree>
    <p:extLst>
      <p:ext uri="{BB962C8B-B14F-4D97-AF65-F5344CB8AC3E}">
        <p14:creationId xmlns:p14="http://schemas.microsoft.com/office/powerpoint/2010/main" val="152657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Consider the first few seconds after it starts raining. We get a random splatter pattern on the pavement then after some further time has passed the pavement is completely wet.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This happens because rain falls as lots of individual drops of different but similar sizes.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The drops don’t all fall at the same time like water from a tap and it takes a certain amount of time before we can estimate the intensity of the rain.</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If the rainfall is heavy it takes less time.</a:t>
            </a: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3</a:t>
            </a:fld>
            <a:endParaRPr lang="en-AU"/>
          </a:p>
        </p:txBody>
      </p:sp>
    </p:spTree>
    <p:extLst>
      <p:ext uri="{BB962C8B-B14F-4D97-AF65-F5344CB8AC3E}">
        <p14:creationId xmlns:p14="http://schemas.microsoft.com/office/powerpoint/2010/main" val="206023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If we collect the rain in several adjacent buckets there will initially be a great variation in percentage terms between the contents of the buckets – one might have 50% more than its </a:t>
            </a:r>
            <a:r>
              <a:rPr lang="en-US" sz="1900" dirty="0" err="1">
                <a:latin typeface="Calibri" panose="020F0502020204030204" pitchFamily="34" charset="0"/>
                <a:ea typeface="Calibri" panose="020F0502020204030204" pitchFamily="34" charset="0"/>
                <a:cs typeface="Arial" panose="020B0604020202020204" pitchFamily="34" charset="0"/>
              </a:rPr>
              <a:t>neighbour</a:t>
            </a:r>
            <a:r>
              <a:rPr lang="en-US" sz="1900" dirty="0">
                <a:latin typeface="Calibri" panose="020F0502020204030204" pitchFamily="34" charset="0"/>
                <a:ea typeface="Calibri" panose="020F0502020204030204" pitchFamily="34" charset="0"/>
                <a:cs typeface="Arial" panose="020B0604020202020204" pitchFamily="34" charset="0"/>
              </a:rPr>
              <a:t>.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After a few minutes, when the buckets are fuller, this variation becomes relatively much smaller, say 10% between buckets, because the randomness of rain drop arrivals has been averaged out over time.</a:t>
            </a: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4</a:t>
            </a:fld>
            <a:endParaRPr lang="en-AU"/>
          </a:p>
        </p:txBody>
      </p:sp>
    </p:spTree>
    <p:extLst>
      <p:ext uri="{BB962C8B-B14F-4D97-AF65-F5344CB8AC3E}">
        <p14:creationId xmlns:p14="http://schemas.microsoft.com/office/powerpoint/2010/main" val="30370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Visible light is similarly composed of tiny energy parcels called photons.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The energy of these photons varies and we equate this variation with a property called wavelength.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Photons with smaller (shorter) wavelengths have more energy than those with greater (longer) wavelengths.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Our brain interprets these wavelengths as </a:t>
            </a:r>
            <a:r>
              <a:rPr lang="en-US" sz="1900" dirty="0" err="1">
                <a:latin typeface="Calibri" panose="020F0502020204030204" pitchFamily="34" charset="0"/>
                <a:ea typeface="Calibri" panose="020F0502020204030204" pitchFamily="34" charset="0"/>
                <a:cs typeface="Arial" panose="020B0604020202020204" pitchFamily="34" charset="0"/>
              </a:rPr>
              <a:t>colour</a:t>
            </a:r>
            <a:r>
              <a:rPr lang="en-US" sz="1900" dirty="0">
                <a:latin typeface="Calibri" panose="020F0502020204030204" pitchFamily="34" charset="0"/>
                <a:ea typeface="Calibri" panose="020F0502020204030204" pitchFamily="34" charset="0"/>
                <a:cs typeface="Arial" panose="020B0604020202020204" pitchFamily="34" charset="0"/>
              </a:rPr>
              <a:t> with shorter wavelengths perceived as blue-violet and the longer wavelengths as red.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We can equate the energy of a photon with the size of a raindrop.</a:t>
            </a: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5</a:t>
            </a:fld>
            <a:endParaRPr lang="en-AU"/>
          </a:p>
        </p:txBody>
      </p:sp>
    </p:spTree>
    <p:extLst>
      <p:ext uri="{BB962C8B-B14F-4D97-AF65-F5344CB8AC3E}">
        <p14:creationId xmlns:p14="http://schemas.microsoft.com/office/powerpoint/2010/main" val="222542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dirty="0" err="1">
                <a:latin typeface="Calibri" panose="020F0502020204030204" pitchFamily="34" charset="0"/>
                <a:ea typeface="Calibri" panose="020F0502020204030204" pitchFamily="34" charset="0"/>
                <a:cs typeface="Arial" panose="020B0604020202020204" pitchFamily="34" charset="0"/>
              </a:rPr>
              <a:t>Photosites</a:t>
            </a:r>
            <a:r>
              <a:rPr lang="en-US" sz="1900" dirty="0">
                <a:latin typeface="Calibri" panose="020F0502020204030204" pitchFamily="34" charset="0"/>
                <a:ea typeface="Calibri" panose="020F0502020204030204" pitchFamily="34" charset="0"/>
                <a:cs typeface="Arial" panose="020B0604020202020204" pitchFamily="34" charset="0"/>
              </a:rPr>
              <a:t> (pixels) on an image sensor act like buckets. </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They detect incoming photons, convert them to charged particles called electrons and store these in an electron bucket (capacitor) for a period of time (the shutter speed).</a:t>
            </a:r>
          </a:p>
          <a:p>
            <a:pPr defTabSz="942289">
              <a:defRPr/>
            </a:pPr>
            <a:r>
              <a:rPr lang="en-US" sz="1900" dirty="0">
                <a:latin typeface="Calibri" panose="020F0502020204030204" pitchFamily="34" charset="0"/>
                <a:ea typeface="Calibri" panose="020F0502020204030204" pitchFamily="34" charset="0"/>
                <a:cs typeface="Arial" panose="020B0604020202020204" pitchFamily="34" charset="0"/>
              </a:rPr>
              <a:t>After the shutter closes, other circuitry reads the charge, converts the charge to a number and empties the bucket. </a:t>
            </a: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6</a:t>
            </a:fld>
            <a:endParaRPr lang="en-AU"/>
          </a:p>
        </p:txBody>
      </p:sp>
    </p:spTree>
    <p:extLst>
      <p:ext uri="{BB962C8B-B14F-4D97-AF65-F5344CB8AC3E}">
        <p14:creationId xmlns:p14="http://schemas.microsoft.com/office/powerpoint/2010/main" val="14631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Arial" panose="020B0604020202020204" pitchFamily="34" charset="0"/>
              </a:rPr>
              <a:t>A </a:t>
            </a:r>
            <a:r>
              <a:rPr lang="en-US" dirty="0" err="1">
                <a:latin typeface="Calibri" panose="020F0502020204030204" pitchFamily="34" charset="0"/>
                <a:ea typeface="Calibri" panose="020F0502020204030204" pitchFamily="34" charset="0"/>
                <a:cs typeface="Arial" panose="020B0604020202020204" pitchFamily="34" charset="0"/>
              </a:rPr>
              <a:t>photosite</a:t>
            </a:r>
            <a:r>
              <a:rPr lang="en-US" dirty="0">
                <a:latin typeface="Calibri" panose="020F0502020204030204" pitchFamily="34" charset="0"/>
                <a:ea typeface="Calibri" panose="020F0502020204030204" pitchFamily="34" charset="0"/>
                <a:cs typeface="Arial" panose="020B0604020202020204" pitchFamily="34" charset="0"/>
              </a:rPr>
              <a:t> on a modern sensor will typically have a capacity to hold about 50,000 electrons before it fills up. </a:t>
            </a:r>
          </a:p>
          <a:p>
            <a:r>
              <a:rPr lang="en-US" dirty="0">
                <a:latin typeface="Calibri" panose="020F0502020204030204" pitchFamily="34" charset="0"/>
                <a:ea typeface="Calibri" panose="020F0502020204030204" pitchFamily="34" charset="0"/>
                <a:cs typeface="Arial" panose="020B0604020202020204" pitchFamily="34" charset="0"/>
              </a:rPr>
              <a:t>A lot of the incoming light (photons) is wasted this might be equal to 150,000 photons hitting the sensor area.</a:t>
            </a:r>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7</a:t>
            </a:fld>
            <a:endParaRPr lang="en-AU"/>
          </a:p>
        </p:txBody>
      </p:sp>
    </p:spTree>
    <p:extLst>
      <p:ext uri="{BB962C8B-B14F-4D97-AF65-F5344CB8AC3E}">
        <p14:creationId xmlns:p14="http://schemas.microsoft.com/office/powerpoint/2010/main" val="271154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Like rain, when the light detection is over a very short period or the light intensity is low we get a lot of variation between pixels.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This is called shot noise.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As we collect more light (photons) this becomes a lesser component of the total photons collected by individual pixels and we can measure the light intensity more accurately, but it is always still present.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It increases at a lesser rate than the recorded light signal (actually the square root) so the more light that we collect the better u to the point of saturation.</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However, there is another source of noise called read noise which results from the inefficiency of the sensor circuitry. </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It remains at a constant level even when there is no incoming light so it limits the ability of the sensor to accurately record low levels of light thus affecting the dynamic range.</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Those doing long exposures at night with very low light levels are always fighting read noise which dominates at low light levels.</a:t>
            </a:r>
            <a:endParaRPr lang="en-AU" sz="1900" dirty="0">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8</a:t>
            </a:fld>
            <a:endParaRPr lang="en-AU"/>
          </a:p>
        </p:txBody>
      </p:sp>
    </p:spTree>
    <p:extLst>
      <p:ext uri="{BB962C8B-B14F-4D97-AF65-F5344CB8AC3E}">
        <p14:creationId xmlns:p14="http://schemas.microsoft.com/office/powerpoint/2010/main" val="282541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If we haven’t collected enough light due to a fast shutter speed and/or the light level being very low then two adjacent pixels measuring the same part of a scene are likely to register different light values.</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We will see this as luminosity noise or dappling in the image.</a:t>
            </a:r>
            <a:endParaRPr lang="en-AU" sz="19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When you increase the ISO on your camera this is just amplifying the signal which includes the noise so although the image becomes more visible so does the noise.</a:t>
            </a:r>
          </a:p>
          <a:p>
            <a:pPr>
              <a:lnSpc>
                <a:spcPct val="107000"/>
              </a:lnSpc>
              <a:spcAft>
                <a:spcPts val="824"/>
              </a:spcAft>
            </a:pPr>
            <a:r>
              <a:rPr lang="en-US" sz="1900" dirty="0">
                <a:latin typeface="Calibri" panose="020F0502020204030204" pitchFamily="34" charset="0"/>
                <a:ea typeface="Calibri" panose="020F0502020204030204" pitchFamily="34" charset="0"/>
                <a:cs typeface="Arial" panose="020B0604020202020204" pitchFamily="34" charset="0"/>
              </a:rPr>
              <a:t>If you increase ISO too far not only do you get blowouts but there is a significant loss of dynamic range.</a:t>
            </a:r>
            <a:endParaRPr lang="en-AU" sz="1900" dirty="0">
              <a:latin typeface="Calibri" panose="020F0502020204030204" pitchFamily="34" charset="0"/>
              <a:ea typeface="Calibri" panose="020F0502020204030204" pitchFamily="34" charset="0"/>
              <a:cs typeface="Arial" panose="020B0604020202020204" pitchFamily="34" charset="0"/>
            </a:endParaRPr>
          </a:p>
          <a:p>
            <a:pPr defTabSz="942289">
              <a:defRPr/>
            </a:pPr>
            <a:r>
              <a:rPr lang="en-US" dirty="0">
                <a:latin typeface="Calibri" panose="020F0502020204030204" pitchFamily="34" charset="0"/>
                <a:ea typeface="Calibri" panose="020F0502020204030204" pitchFamily="34" charset="0"/>
                <a:cs typeface="Arial" panose="020B0604020202020204" pitchFamily="34" charset="0"/>
              </a:rPr>
              <a:t>It is nearly always best to shoot as close to the base ISO of the sensor to get the best dynamic range.</a:t>
            </a:r>
          </a:p>
          <a:p>
            <a:endParaRPr lang="en-AU" dirty="0"/>
          </a:p>
        </p:txBody>
      </p:sp>
      <p:sp>
        <p:nvSpPr>
          <p:cNvPr id="4" name="Slide Number Placeholder 3"/>
          <p:cNvSpPr>
            <a:spLocks noGrp="1"/>
          </p:cNvSpPr>
          <p:nvPr>
            <p:ph type="sldNum" sz="quarter" idx="5"/>
          </p:nvPr>
        </p:nvSpPr>
        <p:spPr/>
        <p:txBody>
          <a:bodyPr/>
          <a:lstStyle/>
          <a:p>
            <a:fld id="{8B03EDAE-8729-42DD-9A61-62535F3E3305}" type="slidenum">
              <a:rPr lang="en-AU" smtClean="0"/>
              <a:t>9</a:t>
            </a:fld>
            <a:endParaRPr lang="en-AU"/>
          </a:p>
        </p:txBody>
      </p:sp>
    </p:spTree>
    <p:extLst>
      <p:ext uri="{BB962C8B-B14F-4D97-AF65-F5344CB8AC3E}">
        <p14:creationId xmlns:p14="http://schemas.microsoft.com/office/powerpoint/2010/main" val="376955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AF47-6D9A-4F99-898F-0A802616E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2B5CFAC-7997-46AD-A462-FDDC8076F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065220B-62FD-4C52-9AD4-8EF4546FEA25}"/>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5" name="Footer Placeholder 4">
            <a:extLst>
              <a:ext uri="{FF2B5EF4-FFF2-40B4-BE49-F238E27FC236}">
                <a16:creationId xmlns:a16="http://schemas.microsoft.com/office/drawing/2014/main" id="{ACD95945-A342-4A4C-A7C1-12A3B25774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43C092-7F39-4232-BDEE-7E2FA3FA232C}"/>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389966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EBDA-05ED-4FA7-A57E-13F08E4D967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EAEC80-51F5-4EC7-AA41-7C5D7395E3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C6D604-7287-47D5-9BF4-6993BEC48F39}"/>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5" name="Footer Placeholder 4">
            <a:extLst>
              <a:ext uri="{FF2B5EF4-FFF2-40B4-BE49-F238E27FC236}">
                <a16:creationId xmlns:a16="http://schemas.microsoft.com/office/drawing/2014/main" id="{9414D40B-A97A-4F58-A2E2-2714B08DBCD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750180-3AA5-455A-8827-1349D65D1823}"/>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71341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5968F-F550-43D4-904A-523BE3ABAB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45A499-B87B-466D-9101-B532C1BA6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42EAB7-6A77-49E3-B71D-E27C7350177C}"/>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5" name="Footer Placeholder 4">
            <a:extLst>
              <a:ext uri="{FF2B5EF4-FFF2-40B4-BE49-F238E27FC236}">
                <a16:creationId xmlns:a16="http://schemas.microsoft.com/office/drawing/2014/main" id="{BBA1D7F9-6941-4D6D-9901-23E5CCCCE6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E3D0BA-FCF0-4211-B1BA-75ECF8FC4371}"/>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290736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3952-2CCD-4230-A2E0-4AE3D6B4B3E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61C8610-278E-49EB-B371-7B91AE08E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446DD0-373D-48B0-A8F7-989088E504CE}"/>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5" name="Footer Placeholder 4">
            <a:extLst>
              <a:ext uri="{FF2B5EF4-FFF2-40B4-BE49-F238E27FC236}">
                <a16:creationId xmlns:a16="http://schemas.microsoft.com/office/drawing/2014/main" id="{A24E9CF9-4519-4EB4-A6F3-6EFEFAB021E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1A2889-1E9A-4F0D-9F62-6CEFC4B7ED10}"/>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427199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166F-1632-43CC-87E4-8463901136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86C8010-945F-4EF0-B0FF-E5E3059AC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A26016-641A-43B5-8DB0-8615992D0556}"/>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5" name="Footer Placeholder 4">
            <a:extLst>
              <a:ext uri="{FF2B5EF4-FFF2-40B4-BE49-F238E27FC236}">
                <a16:creationId xmlns:a16="http://schemas.microsoft.com/office/drawing/2014/main" id="{B5FAFDA6-8329-43C0-ADBF-27FEE9F9E6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541209-C634-40CE-9316-CE78BDDA3F50}"/>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286865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E087-7EE9-4D8C-94C4-B1B2C703F42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0526A7-0FEF-43FF-AB74-C530822F5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4F0E5C7-BDFB-4A7C-80BA-83A4CB2C4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EC384F5-76FD-4090-8AA9-D1FD9F4B1A5C}"/>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6" name="Footer Placeholder 5">
            <a:extLst>
              <a:ext uri="{FF2B5EF4-FFF2-40B4-BE49-F238E27FC236}">
                <a16:creationId xmlns:a16="http://schemas.microsoft.com/office/drawing/2014/main" id="{66CF96A3-7849-42C6-A219-C01152C8837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310E3C-617E-4A06-9806-4C8F65ED489C}"/>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309584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DAB5-5F86-4E42-8845-775FF4B7B97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471A5DA-BC1A-4444-89FC-BAB887C55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2775F-A2F7-4985-A7C1-6ADDCA03A5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E8C2987-E59B-4328-BECC-E27985DB69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34489-7A2A-4E1B-BF93-34604C5670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7D154F0-E5DB-4578-8DA2-EBCB11A5218E}"/>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8" name="Footer Placeholder 7">
            <a:extLst>
              <a:ext uri="{FF2B5EF4-FFF2-40B4-BE49-F238E27FC236}">
                <a16:creationId xmlns:a16="http://schemas.microsoft.com/office/drawing/2014/main" id="{FB1B2569-9057-43E5-B0FA-529E68E75B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BB6E71E-A227-4FEF-9524-9941C6F3AF7D}"/>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226416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C2ED-3805-4B95-869A-53870F56163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0F639C1-675B-4AE6-914E-E93324D873A9}"/>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4" name="Footer Placeholder 3">
            <a:extLst>
              <a:ext uri="{FF2B5EF4-FFF2-40B4-BE49-F238E27FC236}">
                <a16:creationId xmlns:a16="http://schemas.microsoft.com/office/drawing/2014/main" id="{3A288B9B-53CB-490F-9FCF-36E2452736F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7B1B026-EA9E-4BBD-89A7-6045321B8ABE}"/>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276140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E9640-031A-4BD5-AA46-C8F5919AA82E}"/>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3" name="Footer Placeholder 2">
            <a:extLst>
              <a:ext uri="{FF2B5EF4-FFF2-40B4-BE49-F238E27FC236}">
                <a16:creationId xmlns:a16="http://schemas.microsoft.com/office/drawing/2014/main" id="{040EF127-333C-4490-B15F-366E25891E8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92CAE33-F987-49A0-A4F9-8F71FB7F9C2A}"/>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369089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D013-7085-426B-BD37-273E56772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2419923-90CF-4B47-A76F-2007A210EA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0B59CB6-AA4C-4EC4-8516-0923A3034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8ACD0-5AA8-45DC-9E11-B1BD71D385BB}"/>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6" name="Footer Placeholder 5">
            <a:extLst>
              <a:ext uri="{FF2B5EF4-FFF2-40B4-BE49-F238E27FC236}">
                <a16:creationId xmlns:a16="http://schemas.microsoft.com/office/drawing/2014/main" id="{423A46F8-A964-4AA9-B3E8-FF5A56CEE61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4B4A529-0F38-4A9E-ACF5-C58442CC4F4A}"/>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199447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4224-8122-44C2-ADA3-44CB0AB61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60768F5-0756-4F33-B4DB-ABBFE589F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CA32AE1-FB05-4AAD-BAF8-3716A4656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77889-DB9A-4714-A520-D02A7DCDE05C}"/>
              </a:ext>
            </a:extLst>
          </p:cNvPr>
          <p:cNvSpPr>
            <a:spLocks noGrp="1"/>
          </p:cNvSpPr>
          <p:nvPr>
            <p:ph type="dt" sz="half" idx="10"/>
          </p:nvPr>
        </p:nvSpPr>
        <p:spPr/>
        <p:txBody>
          <a:bodyPr/>
          <a:lstStyle/>
          <a:p>
            <a:fld id="{E40E219E-51E8-4D58-8CC9-19BD6A44F947}" type="datetimeFigureOut">
              <a:rPr lang="en-AU" smtClean="0"/>
              <a:t>22/09/2021</a:t>
            </a:fld>
            <a:endParaRPr lang="en-AU"/>
          </a:p>
        </p:txBody>
      </p:sp>
      <p:sp>
        <p:nvSpPr>
          <p:cNvPr id="6" name="Footer Placeholder 5">
            <a:extLst>
              <a:ext uri="{FF2B5EF4-FFF2-40B4-BE49-F238E27FC236}">
                <a16:creationId xmlns:a16="http://schemas.microsoft.com/office/drawing/2014/main" id="{987F014E-DC77-4306-AC01-5F7972FB0E5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A375B7-0EEA-44CB-801E-15CFC333642A}"/>
              </a:ext>
            </a:extLst>
          </p:cNvPr>
          <p:cNvSpPr>
            <a:spLocks noGrp="1"/>
          </p:cNvSpPr>
          <p:nvPr>
            <p:ph type="sldNum" sz="quarter" idx="12"/>
          </p:nvPr>
        </p:nvSpPr>
        <p:spPr/>
        <p:txBody>
          <a:bodyPr/>
          <a:lstStyle/>
          <a:p>
            <a:fld id="{7B6DAB92-861C-4ED0-B46A-AC3536FA8561}" type="slidenum">
              <a:rPr lang="en-AU" smtClean="0"/>
              <a:t>‹#›</a:t>
            </a:fld>
            <a:endParaRPr lang="en-AU"/>
          </a:p>
        </p:txBody>
      </p:sp>
    </p:spTree>
    <p:extLst>
      <p:ext uri="{BB962C8B-B14F-4D97-AF65-F5344CB8AC3E}">
        <p14:creationId xmlns:p14="http://schemas.microsoft.com/office/powerpoint/2010/main" val="32743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98253-2E51-427A-AF5A-0820C6CA7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69393F-A39E-4D20-BE54-2890B7968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806EF8-C87F-4320-A34E-8041502123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E219E-51E8-4D58-8CC9-19BD6A44F947}" type="datetimeFigureOut">
              <a:rPr lang="en-AU" smtClean="0"/>
              <a:t>22/09/2021</a:t>
            </a:fld>
            <a:endParaRPr lang="en-AU"/>
          </a:p>
        </p:txBody>
      </p:sp>
      <p:sp>
        <p:nvSpPr>
          <p:cNvPr id="5" name="Footer Placeholder 4">
            <a:extLst>
              <a:ext uri="{FF2B5EF4-FFF2-40B4-BE49-F238E27FC236}">
                <a16:creationId xmlns:a16="http://schemas.microsoft.com/office/drawing/2014/main" id="{DBC3111E-5BCD-4E1C-A9FC-B2DCBB8C8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0EF3BBC-8133-4A77-8375-B074DBDA4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AB92-861C-4ED0-B46A-AC3536FA8561}" type="slidenum">
              <a:rPr lang="en-AU" smtClean="0"/>
              <a:t>‹#›</a:t>
            </a:fld>
            <a:endParaRPr lang="en-AU"/>
          </a:p>
        </p:txBody>
      </p:sp>
    </p:spTree>
    <p:extLst>
      <p:ext uri="{BB962C8B-B14F-4D97-AF65-F5344CB8AC3E}">
        <p14:creationId xmlns:p14="http://schemas.microsoft.com/office/powerpoint/2010/main" val="411987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hyperlink" Target="https://youtu.be/hnVwfozMA_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9DA9-C691-477B-B805-C108F9FF94EC}"/>
              </a:ext>
            </a:extLst>
          </p:cNvPr>
          <p:cNvSpPr>
            <a:spLocks noGrp="1"/>
          </p:cNvSpPr>
          <p:nvPr>
            <p:ph type="ctrTitle"/>
          </p:nvPr>
        </p:nvSpPr>
        <p:spPr/>
        <p:txBody>
          <a:bodyPr/>
          <a:lstStyle/>
          <a:p>
            <a:r>
              <a:rPr lang="en-US" dirty="0"/>
              <a:t>NOISE and SHARPENING</a:t>
            </a:r>
            <a:endParaRPr lang="en-AU" dirty="0"/>
          </a:p>
        </p:txBody>
      </p:sp>
      <p:sp>
        <p:nvSpPr>
          <p:cNvPr id="3" name="Subtitle 2">
            <a:extLst>
              <a:ext uri="{FF2B5EF4-FFF2-40B4-BE49-F238E27FC236}">
                <a16:creationId xmlns:a16="http://schemas.microsoft.com/office/drawing/2014/main" id="{5015B9E3-F765-4059-8751-A4A1ADF7CE88}"/>
              </a:ext>
            </a:extLst>
          </p:cNvPr>
          <p:cNvSpPr>
            <a:spLocks noGrp="1"/>
          </p:cNvSpPr>
          <p:nvPr>
            <p:ph type="subTitle" idx="1"/>
          </p:nvPr>
        </p:nvSpPr>
        <p:spPr/>
        <p:txBody>
          <a:bodyPr/>
          <a:lstStyle/>
          <a:p>
            <a:r>
              <a:rPr lang="en-US" dirty="0"/>
              <a:t>Diederik and Tony</a:t>
            </a:r>
            <a:endParaRPr lang="en-AU" dirty="0"/>
          </a:p>
        </p:txBody>
      </p:sp>
    </p:spTree>
    <p:extLst>
      <p:ext uri="{BB962C8B-B14F-4D97-AF65-F5344CB8AC3E}">
        <p14:creationId xmlns:p14="http://schemas.microsoft.com/office/powerpoint/2010/main" val="154363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38557-BB3C-402F-8CCF-22F9E8EEB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689" y="957773"/>
            <a:ext cx="7957087" cy="5490205"/>
          </a:xfrm>
          <a:prstGeom prst="rect">
            <a:avLst/>
          </a:prstGeom>
          <a:ln w="12700">
            <a:solidFill>
              <a:schemeClr val="accent1"/>
            </a:solidFill>
          </a:ln>
        </p:spPr>
      </p:pic>
      <p:sp>
        <p:nvSpPr>
          <p:cNvPr id="4" name="TextBox 3">
            <a:extLst>
              <a:ext uri="{FF2B5EF4-FFF2-40B4-BE49-F238E27FC236}">
                <a16:creationId xmlns:a16="http://schemas.microsoft.com/office/drawing/2014/main" id="{FEE55DE8-520E-45F4-A316-92435518B647}"/>
              </a:ext>
            </a:extLst>
          </p:cNvPr>
          <p:cNvSpPr txBox="1"/>
          <p:nvPr/>
        </p:nvSpPr>
        <p:spPr>
          <a:xfrm>
            <a:off x="4596714" y="426308"/>
            <a:ext cx="3311035" cy="461665"/>
          </a:xfrm>
          <a:prstGeom prst="rect">
            <a:avLst/>
          </a:prstGeom>
          <a:noFill/>
        </p:spPr>
        <p:txBody>
          <a:bodyPr wrap="none" rtlCol="0">
            <a:spAutoFit/>
          </a:bodyPr>
          <a:lstStyle/>
          <a:p>
            <a:r>
              <a:rPr lang="en-US" sz="2400" b="1" dirty="0"/>
              <a:t>Bayer </a:t>
            </a:r>
            <a:r>
              <a:rPr lang="en-US" sz="2400" b="1" dirty="0" err="1"/>
              <a:t>Colour</a:t>
            </a:r>
            <a:r>
              <a:rPr lang="en-US" sz="2400" b="1" dirty="0"/>
              <a:t> Filter Array</a:t>
            </a:r>
            <a:endParaRPr lang="en-AU" sz="2400" b="1" dirty="0"/>
          </a:p>
        </p:txBody>
      </p:sp>
    </p:spTree>
    <p:extLst>
      <p:ext uri="{BB962C8B-B14F-4D97-AF65-F5344CB8AC3E}">
        <p14:creationId xmlns:p14="http://schemas.microsoft.com/office/powerpoint/2010/main" val="384463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C6D72-6F4C-4E7D-953D-A6B8BFF16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046" y="977486"/>
            <a:ext cx="5529377" cy="5467349"/>
          </a:xfrm>
          <a:prstGeom prst="rect">
            <a:avLst/>
          </a:prstGeom>
        </p:spPr>
      </p:pic>
      <p:sp>
        <p:nvSpPr>
          <p:cNvPr id="4" name="TextBox 3">
            <a:extLst>
              <a:ext uri="{FF2B5EF4-FFF2-40B4-BE49-F238E27FC236}">
                <a16:creationId xmlns:a16="http://schemas.microsoft.com/office/drawing/2014/main" id="{C9C8D4E6-A2C3-449D-9C58-6EC6CA0F5FA1}"/>
              </a:ext>
            </a:extLst>
          </p:cNvPr>
          <p:cNvSpPr txBox="1"/>
          <p:nvPr/>
        </p:nvSpPr>
        <p:spPr>
          <a:xfrm>
            <a:off x="914400" y="682283"/>
            <a:ext cx="3758850" cy="461665"/>
          </a:xfrm>
          <a:prstGeom prst="rect">
            <a:avLst/>
          </a:prstGeom>
          <a:noFill/>
        </p:spPr>
        <p:txBody>
          <a:bodyPr wrap="none" rtlCol="0">
            <a:spAutoFit/>
          </a:bodyPr>
          <a:lstStyle/>
          <a:p>
            <a:r>
              <a:rPr lang="en-US" sz="2400" b="1" dirty="0" err="1"/>
              <a:t>Demosaicing</a:t>
            </a:r>
            <a:r>
              <a:rPr lang="en-US" sz="2400" b="1" dirty="0"/>
              <a:t> – VNR Method</a:t>
            </a:r>
            <a:endParaRPr lang="en-AU" sz="2400" b="1" dirty="0"/>
          </a:p>
        </p:txBody>
      </p:sp>
      <p:sp>
        <p:nvSpPr>
          <p:cNvPr id="5" name="TextBox 4">
            <a:extLst>
              <a:ext uri="{FF2B5EF4-FFF2-40B4-BE49-F238E27FC236}">
                <a16:creationId xmlns:a16="http://schemas.microsoft.com/office/drawing/2014/main" id="{B2305DAE-EF02-4B37-AAE6-56D3284E5493}"/>
              </a:ext>
            </a:extLst>
          </p:cNvPr>
          <p:cNvSpPr txBox="1"/>
          <p:nvPr/>
        </p:nvSpPr>
        <p:spPr>
          <a:xfrm>
            <a:off x="977705" y="1849901"/>
            <a:ext cx="4332849" cy="2554545"/>
          </a:xfrm>
          <a:prstGeom prst="rect">
            <a:avLst/>
          </a:prstGeom>
          <a:noFill/>
        </p:spPr>
        <p:txBody>
          <a:bodyPr wrap="square" rtlCol="0">
            <a:spAutoFit/>
          </a:bodyPr>
          <a:lstStyle/>
          <a:p>
            <a:r>
              <a:rPr lang="en-US" sz="2000" dirty="0"/>
              <a:t>The change (gradient) in RGB values around each pixel is calculated in 8 directions.</a:t>
            </a:r>
          </a:p>
          <a:p>
            <a:endParaRPr lang="en-US" sz="2000" dirty="0"/>
          </a:p>
          <a:p>
            <a:r>
              <a:rPr lang="en-US" sz="2000" dirty="0"/>
              <a:t>The biggest changes are rejected and a new pixel value is calculated by averaging the remainder. This helps preserve edges.</a:t>
            </a:r>
            <a:endParaRPr lang="en-AU" sz="2000" dirty="0"/>
          </a:p>
        </p:txBody>
      </p:sp>
    </p:spTree>
    <p:extLst>
      <p:ext uri="{BB962C8B-B14F-4D97-AF65-F5344CB8AC3E}">
        <p14:creationId xmlns:p14="http://schemas.microsoft.com/office/powerpoint/2010/main" val="407617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rry night sky&#10;&#10;Description automatically generated with medium confidence">
            <a:extLst>
              <a:ext uri="{FF2B5EF4-FFF2-40B4-BE49-F238E27FC236}">
                <a16:creationId xmlns:a16="http://schemas.microsoft.com/office/drawing/2014/main" id="{F635D1AB-9CCD-4837-84DA-CD786785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187" y="1216723"/>
            <a:ext cx="8167687" cy="5348384"/>
          </a:xfrm>
          <a:prstGeom prst="rect">
            <a:avLst/>
          </a:prstGeom>
        </p:spPr>
      </p:pic>
      <p:sp>
        <p:nvSpPr>
          <p:cNvPr id="6" name="TextBox 5">
            <a:extLst>
              <a:ext uri="{FF2B5EF4-FFF2-40B4-BE49-F238E27FC236}">
                <a16:creationId xmlns:a16="http://schemas.microsoft.com/office/drawing/2014/main" id="{5BAF7A55-AE74-4BF1-BF69-F8D2BC8199E0}"/>
              </a:ext>
            </a:extLst>
          </p:cNvPr>
          <p:cNvSpPr txBox="1"/>
          <p:nvPr/>
        </p:nvSpPr>
        <p:spPr>
          <a:xfrm>
            <a:off x="4471988" y="592932"/>
            <a:ext cx="3353547" cy="461665"/>
          </a:xfrm>
          <a:prstGeom prst="rect">
            <a:avLst/>
          </a:prstGeom>
          <a:noFill/>
        </p:spPr>
        <p:txBody>
          <a:bodyPr wrap="none" rtlCol="0">
            <a:spAutoFit/>
          </a:bodyPr>
          <a:lstStyle/>
          <a:p>
            <a:r>
              <a:rPr lang="en-US" sz="2400" b="1" dirty="0" err="1"/>
              <a:t>Colour</a:t>
            </a:r>
            <a:r>
              <a:rPr lang="en-US" sz="2400" b="1" dirty="0"/>
              <a:t> (chromatic) Noise</a:t>
            </a:r>
            <a:endParaRPr lang="en-AU" sz="2400" b="1" dirty="0"/>
          </a:p>
        </p:txBody>
      </p:sp>
    </p:spTree>
    <p:extLst>
      <p:ext uri="{BB962C8B-B14F-4D97-AF65-F5344CB8AC3E}">
        <p14:creationId xmlns:p14="http://schemas.microsoft.com/office/powerpoint/2010/main" val="159735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06C364-040B-44B6-80B2-C01BE6CAC80F}"/>
              </a:ext>
            </a:extLst>
          </p:cNvPr>
          <p:cNvSpPr txBox="1"/>
          <p:nvPr/>
        </p:nvSpPr>
        <p:spPr>
          <a:xfrm>
            <a:off x="4186238" y="771526"/>
            <a:ext cx="3656578" cy="461665"/>
          </a:xfrm>
          <a:prstGeom prst="rect">
            <a:avLst/>
          </a:prstGeom>
          <a:noFill/>
        </p:spPr>
        <p:txBody>
          <a:bodyPr wrap="none" rtlCol="0">
            <a:spAutoFit/>
          </a:bodyPr>
          <a:lstStyle/>
          <a:p>
            <a:r>
              <a:rPr lang="en-US" sz="2400" b="1" dirty="0"/>
              <a:t>Three Stages of Sharpening</a:t>
            </a:r>
            <a:endParaRPr lang="en-AU" sz="2400" b="1" dirty="0"/>
          </a:p>
        </p:txBody>
      </p:sp>
      <p:sp>
        <p:nvSpPr>
          <p:cNvPr id="3" name="TextBox 2">
            <a:extLst>
              <a:ext uri="{FF2B5EF4-FFF2-40B4-BE49-F238E27FC236}">
                <a16:creationId xmlns:a16="http://schemas.microsoft.com/office/drawing/2014/main" id="{A6D60061-C5B4-4B25-AC77-99ABC8D659E1}"/>
              </a:ext>
            </a:extLst>
          </p:cNvPr>
          <p:cNvSpPr txBox="1"/>
          <p:nvPr/>
        </p:nvSpPr>
        <p:spPr>
          <a:xfrm>
            <a:off x="3607594" y="2178844"/>
            <a:ext cx="5147948" cy="1938992"/>
          </a:xfrm>
          <a:prstGeom prst="rect">
            <a:avLst/>
          </a:prstGeom>
          <a:noFill/>
        </p:spPr>
        <p:txBody>
          <a:bodyPr wrap="none" rtlCol="0">
            <a:spAutoFit/>
          </a:bodyPr>
          <a:lstStyle/>
          <a:p>
            <a:pPr marL="342900" indent="-342900">
              <a:buAutoNum type="arabicPeriod"/>
            </a:pPr>
            <a:r>
              <a:rPr lang="en-US" sz="2400" dirty="0"/>
              <a:t>Capture sharpening of a raw image</a:t>
            </a:r>
          </a:p>
          <a:p>
            <a:pPr marL="342900" indent="-342900">
              <a:buAutoNum type="arabicPeriod"/>
            </a:pPr>
            <a:endParaRPr lang="en-US" sz="2400" dirty="0"/>
          </a:p>
          <a:p>
            <a:pPr marL="342900" indent="-342900">
              <a:buAutoNum type="arabicPeriod"/>
            </a:pPr>
            <a:r>
              <a:rPr lang="en-US" sz="2400" dirty="0"/>
              <a:t>Creative sharpening for artistic effect</a:t>
            </a:r>
          </a:p>
          <a:p>
            <a:pPr marL="342900" indent="-342900">
              <a:buAutoNum type="arabicPeriod"/>
            </a:pPr>
            <a:endParaRPr lang="en-US" sz="2400" dirty="0"/>
          </a:p>
          <a:p>
            <a:pPr marL="342900" indent="-342900">
              <a:buAutoNum type="arabicPeriod"/>
            </a:pPr>
            <a:r>
              <a:rPr lang="en-US" sz="2400" dirty="0"/>
              <a:t>Output sharpening for presentation</a:t>
            </a:r>
            <a:endParaRPr lang="en-AU" sz="2400" dirty="0"/>
          </a:p>
        </p:txBody>
      </p:sp>
    </p:spTree>
    <p:extLst>
      <p:ext uri="{BB962C8B-B14F-4D97-AF65-F5344CB8AC3E}">
        <p14:creationId xmlns:p14="http://schemas.microsoft.com/office/powerpoint/2010/main" val="40266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6DE86E-928D-4C4B-A689-BBC6508CA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767" y="880024"/>
            <a:ext cx="10608465" cy="4633877"/>
          </a:xfrm>
          <a:prstGeom prst="rect">
            <a:avLst/>
          </a:prstGeom>
        </p:spPr>
      </p:pic>
    </p:spTree>
    <p:extLst>
      <p:ext uri="{BB962C8B-B14F-4D97-AF65-F5344CB8AC3E}">
        <p14:creationId xmlns:p14="http://schemas.microsoft.com/office/powerpoint/2010/main" val="122881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7B2E81-5704-49C7-B692-16C138C1BD50}"/>
              </a:ext>
            </a:extLst>
          </p:cNvPr>
          <p:cNvSpPr txBox="1"/>
          <p:nvPr/>
        </p:nvSpPr>
        <p:spPr>
          <a:xfrm>
            <a:off x="4075402" y="790931"/>
            <a:ext cx="4389984" cy="461665"/>
          </a:xfrm>
          <a:prstGeom prst="rect">
            <a:avLst/>
          </a:prstGeom>
          <a:noFill/>
        </p:spPr>
        <p:txBody>
          <a:bodyPr wrap="none" rtlCol="0">
            <a:spAutoFit/>
          </a:bodyPr>
          <a:lstStyle/>
          <a:p>
            <a:r>
              <a:rPr lang="en-US" sz="2400" b="1" dirty="0"/>
              <a:t>Effect of Sharpening on an Image</a:t>
            </a:r>
            <a:endParaRPr lang="en-AU" sz="2400" b="1" dirty="0"/>
          </a:p>
        </p:txBody>
      </p:sp>
      <p:pic>
        <p:nvPicPr>
          <p:cNvPr id="4" name="Picture 3" descr="A picture containing text&#10;&#10;Description automatically generated">
            <a:extLst>
              <a:ext uri="{FF2B5EF4-FFF2-40B4-BE49-F238E27FC236}">
                <a16:creationId xmlns:a16="http://schemas.microsoft.com/office/drawing/2014/main" id="{2CFE8AB1-46B7-4F57-AA55-AAAC4B18C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498" y="1897799"/>
            <a:ext cx="3102178" cy="3717187"/>
          </a:xfrm>
          <a:prstGeom prst="rect">
            <a:avLst/>
          </a:prstGeom>
        </p:spPr>
      </p:pic>
      <p:pic>
        <p:nvPicPr>
          <p:cNvPr id="6" name="Picture 5" descr="A picture containing text, automaton&#10;&#10;Description automatically generated">
            <a:extLst>
              <a:ext uri="{FF2B5EF4-FFF2-40B4-BE49-F238E27FC236}">
                <a16:creationId xmlns:a16="http://schemas.microsoft.com/office/drawing/2014/main" id="{8651B364-6F7D-44B0-AE2E-75AE8F707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184" y="1897799"/>
            <a:ext cx="3102178" cy="3740861"/>
          </a:xfrm>
          <a:prstGeom prst="rect">
            <a:avLst/>
          </a:prstGeom>
        </p:spPr>
      </p:pic>
      <p:pic>
        <p:nvPicPr>
          <p:cNvPr id="8" name="Picture 7" descr="A picture containing text, automaton&#10;&#10;Description automatically generated">
            <a:extLst>
              <a:ext uri="{FF2B5EF4-FFF2-40B4-BE49-F238E27FC236}">
                <a16:creationId xmlns:a16="http://schemas.microsoft.com/office/drawing/2014/main" id="{AD8F15FC-EDBC-4801-A0F6-5EEB0FFA9E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3135" y="1888217"/>
            <a:ext cx="3112915" cy="3717187"/>
          </a:xfrm>
          <a:prstGeom prst="rect">
            <a:avLst/>
          </a:prstGeom>
        </p:spPr>
      </p:pic>
    </p:spTree>
    <p:extLst>
      <p:ext uri="{BB962C8B-B14F-4D97-AF65-F5344CB8AC3E}">
        <p14:creationId xmlns:p14="http://schemas.microsoft.com/office/powerpoint/2010/main" val="142863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C2E567FE-A4BD-458A-A323-CB05920258AF}"/>
              </a:ext>
            </a:extLst>
          </p:cNvPr>
          <p:cNvGraphicFramePr>
            <a:graphicFrameLocks noChangeAspect="1"/>
          </p:cNvGraphicFramePr>
          <p:nvPr>
            <p:extLst>
              <p:ext uri="{D42A27DB-BD31-4B8C-83A1-F6EECF244321}">
                <p14:modId xmlns:p14="http://schemas.microsoft.com/office/powerpoint/2010/main" val="2938396321"/>
              </p:ext>
            </p:extLst>
          </p:nvPr>
        </p:nvGraphicFramePr>
        <p:xfrm>
          <a:off x="408179" y="2051336"/>
          <a:ext cx="7207561" cy="2755327"/>
        </p:xfrm>
        <a:graphic>
          <a:graphicData uri="http://schemas.openxmlformats.org/presentationml/2006/ole">
            <mc:AlternateContent xmlns:mc="http://schemas.openxmlformats.org/markup-compatibility/2006">
              <mc:Choice xmlns:v="urn:schemas-microsoft-com:vml" Requires="v">
                <p:oleObj name="Document" r:id="rId3" imgW="5732871" imgH="2028955" progId="Word.Document.12">
                  <p:embed/>
                </p:oleObj>
              </mc:Choice>
              <mc:Fallback>
                <p:oleObj name="Document" r:id="rId3" imgW="5732871" imgH="2028955" progId="Word.Document.12">
                  <p:embed/>
                  <p:pic>
                    <p:nvPicPr>
                      <p:cNvPr id="0" name=""/>
                      <p:cNvPicPr/>
                      <p:nvPr/>
                    </p:nvPicPr>
                    <p:blipFill>
                      <a:blip r:embed="rId4"/>
                      <a:stretch>
                        <a:fillRect/>
                      </a:stretch>
                    </p:blipFill>
                    <p:spPr>
                      <a:xfrm>
                        <a:off x="408179" y="2051336"/>
                        <a:ext cx="7207561" cy="275532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1366DA49-7972-497D-96A3-3B38B174580B}"/>
              </a:ext>
            </a:extLst>
          </p:cNvPr>
          <p:cNvSpPr txBox="1"/>
          <p:nvPr/>
        </p:nvSpPr>
        <p:spPr>
          <a:xfrm>
            <a:off x="2191996" y="766583"/>
            <a:ext cx="4837927" cy="461665"/>
          </a:xfrm>
          <a:prstGeom prst="rect">
            <a:avLst/>
          </a:prstGeom>
          <a:noFill/>
        </p:spPr>
        <p:txBody>
          <a:bodyPr wrap="none" rtlCol="0">
            <a:spAutoFit/>
          </a:bodyPr>
          <a:lstStyle/>
          <a:p>
            <a:r>
              <a:rPr lang="en-US" sz="2400" b="1" dirty="0"/>
              <a:t>Sharpening Parameters in Lightroom</a:t>
            </a:r>
            <a:endParaRPr lang="en-AU" sz="2400" b="1" dirty="0"/>
          </a:p>
        </p:txBody>
      </p:sp>
      <p:pic>
        <p:nvPicPr>
          <p:cNvPr id="8" name="Picture 7" descr="Graphical user interface&#10;&#10;Description automatically generated">
            <a:extLst>
              <a:ext uri="{FF2B5EF4-FFF2-40B4-BE49-F238E27FC236}">
                <a16:creationId xmlns:a16="http://schemas.microsoft.com/office/drawing/2014/main" id="{108602D1-B516-4FB2-B9EF-8FD768AEC0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678" y="908133"/>
            <a:ext cx="3777143" cy="5279536"/>
          </a:xfrm>
          <a:prstGeom prst="rect">
            <a:avLst/>
          </a:prstGeom>
        </p:spPr>
      </p:pic>
    </p:spTree>
    <p:extLst>
      <p:ext uri="{BB962C8B-B14F-4D97-AF65-F5344CB8AC3E}">
        <p14:creationId xmlns:p14="http://schemas.microsoft.com/office/powerpoint/2010/main" val="106950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0ABB0F-3907-4C63-A42A-3EC794927DEE}"/>
              </a:ext>
            </a:extLst>
          </p:cNvPr>
          <p:cNvSpPr txBox="1"/>
          <p:nvPr/>
        </p:nvSpPr>
        <p:spPr>
          <a:xfrm>
            <a:off x="2890654" y="101547"/>
            <a:ext cx="5993372" cy="461665"/>
          </a:xfrm>
          <a:prstGeom prst="rect">
            <a:avLst/>
          </a:prstGeom>
          <a:noFill/>
        </p:spPr>
        <p:txBody>
          <a:bodyPr wrap="none" rtlCol="0">
            <a:spAutoFit/>
          </a:bodyPr>
          <a:lstStyle/>
          <a:p>
            <a:r>
              <a:rPr lang="en-US" sz="2400" b="1" dirty="0"/>
              <a:t>Using the Alt Key for Sharpening in Lightroom</a:t>
            </a:r>
            <a:endParaRPr lang="en-AU" sz="2400" b="1" dirty="0"/>
          </a:p>
        </p:txBody>
      </p:sp>
      <p:sp>
        <p:nvSpPr>
          <p:cNvPr id="5" name="TextBox 4">
            <a:extLst>
              <a:ext uri="{FF2B5EF4-FFF2-40B4-BE49-F238E27FC236}">
                <a16:creationId xmlns:a16="http://schemas.microsoft.com/office/drawing/2014/main" id="{119B100C-BB45-4F51-8FD3-12F9A6D56422}"/>
              </a:ext>
            </a:extLst>
          </p:cNvPr>
          <p:cNvSpPr txBox="1"/>
          <p:nvPr/>
        </p:nvSpPr>
        <p:spPr>
          <a:xfrm>
            <a:off x="2685322" y="1308340"/>
            <a:ext cx="6821355" cy="369332"/>
          </a:xfrm>
          <a:prstGeom prst="rect">
            <a:avLst/>
          </a:prstGeom>
          <a:noFill/>
        </p:spPr>
        <p:txBody>
          <a:bodyPr wrap="none" rtlCol="0">
            <a:spAutoFit/>
          </a:bodyPr>
          <a:lstStyle/>
          <a:p>
            <a:r>
              <a:rPr lang="en-US" b="1" dirty="0"/>
              <a:t>Paste the link below into your browser for online video on this subject</a:t>
            </a:r>
            <a:endParaRPr lang="en-AU" b="1" dirty="0"/>
          </a:p>
        </p:txBody>
      </p:sp>
      <p:sp>
        <p:nvSpPr>
          <p:cNvPr id="6" name="TextBox 5">
            <a:extLst>
              <a:ext uri="{FF2B5EF4-FFF2-40B4-BE49-F238E27FC236}">
                <a16:creationId xmlns:a16="http://schemas.microsoft.com/office/drawing/2014/main" id="{625D5197-CD17-4ABD-8A4A-03335815270D}"/>
              </a:ext>
            </a:extLst>
          </p:cNvPr>
          <p:cNvSpPr txBox="1"/>
          <p:nvPr/>
        </p:nvSpPr>
        <p:spPr>
          <a:xfrm>
            <a:off x="4177577" y="2422800"/>
            <a:ext cx="3419526" cy="646331"/>
          </a:xfrm>
          <a:prstGeom prst="rect">
            <a:avLst/>
          </a:prstGeom>
          <a:noFill/>
        </p:spPr>
        <p:txBody>
          <a:bodyPr wrap="none" rtlCol="0">
            <a:spAutoFit/>
          </a:bodyPr>
          <a:lstStyle/>
          <a:p>
            <a:r>
              <a:rPr lang="en-AU" sz="1800" u="none" strike="noStrike" dirty="0">
                <a:solidFill>
                  <a:srgbClr val="0563C1"/>
                </a:solidFill>
                <a:effectLst/>
                <a:latin typeface="Roboto" panose="02000000000000000000" pitchFamily="2" charset="0"/>
                <a:ea typeface="Calibri" panose="020F0502020204030204" pitchFamily="34" charset="0"/>
                <a:hlinkClick r:id="rId3"/>
              </a:rPr>
              <a:t>https://youtu.be/hnVwfozMA_4</a:t>
            </a:r>
            <a:endParaRPr lang="en-AU" sz="18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59588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EE253-3591-4113-9D93-D1CD85257257}"/>
              </a:ext>
            </a:extLst>
          </p:cNvPr>
          <p:cNvSpPr txBox="1"/>
          <p:nvPr/>
        </p:nvSpPr>
        <p:spPr>
          <a:xfrm>
            <a:off x="2358190" y="639392"/>
            <a:ext cx="7101816" cy="461665"/>
          </a:xfrm>
          <a:prstGeom prst="rect">
            <a:avLst/>
          </a:prstGeom>
          <a:noFill/>
        </p:spPr>
        <p:txBody>
          <a:bodyPr wrap="none" rtlCol="0">
            <a:spAutoFit/>
          </a:bodyPr>
          <a:lstStyle/>
          <a:p>
            <a:r>
              <a:rPr lang="en-US" sz="2400" b="1" dirty="0"/>
              <a:t>Capture Noise Reduction and Sharpening in Lightroom</a:t>
            </a:r>
            <a:endParaRPr lang="en-AU" sz="2400" b="1" dirty="0"/>
          </a:p>
        </p:txBody>
      </p:sp>
      <p:pic>
        <p:nvPicPr>
          <p:cNvPr id="4" name="Picture 3" descr="Graphical user interface&#10;&#10;Description automatically generated">
            <a:extLst>
              <a:ext uri="{FF2B5EF4-FFF2-40B4-BE49-F238E27FC236}">
                <a16:creationId xmlns:a16="http://schemas.microsoft.com/office/drawing/2014/main" id="{353561E2-ECC1-4936-9A31-9E92BE724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366" y="1291827"/>
            <a:ext cx="3618187" cy="5057353"/>
          </a:xfrm>
          <a:prstGeom prst="rect">
            <a:avLst/>
          </a:prstGeom>
        </p:spPr>
      </p:pic>
      <p:sp>
        <p:nvSpPr>
          <p:cNvPr id="5" name="TextBox 4">
            <a:extLst>
              <a:ext uri="{FF2B5EF4-FFF2-40B4-BE49-F238E27FC236}">
                <a16:creationId xmlns:a16="http://schemas.microsoft.com/office/drawing/2014/main" id="{A509600B-EF02-4059-9FA6-18281E2AD7DA}"/>
              </a:ext>
            </a:extLst>
          </p:cNvPr>
          <p:cNvSpPr txBox="1"/>
          <p:nvPr/>
        </p:nvSpPr>
        <p:spPr>
          <a:xfrm>
            <a:off x="985345" y="1291827"/>
            <a:ext cx="6712928" cy="5216813"/>
          </a:xfrm>
          <a:prstGeom prst="rect">
            <a:avLst/>
          </a:prstGeom>
          <a:noFill/>
        </p:spPr>
        <p:txBody>
          <a:bodyPr wrap="none" rtlCol="0">
            <a:spAutoFit/>
          </a:bodyPr>
          <a:lstStyle/>
          <a:p>
            <a:r>
              <a:rPr lang="en-US" dirty="0"/>
              <a:t>For noise reduction at capture time my procedure is:</a:t>
            </a:r>
          </a:p>
          <a:p>
            <a:pPr marL="342900" indent="-342900">
              <a:lnSpc>
                <a:spcPct val="150000"/>
              </a:lnSpc>
              <a:buAutoNum type="arabicPeriod"/>
            </a:pPr>
            <a:r>
              <a:rPr lang="en-US" dirty="0"/>
              <a:t>Make global tonal adjustments;</a:t>
            </a:r>
          </a:p>
          <a:p>
            <a:pPr marL="342900" indent="-342900">
              <a:lnSpc>
                <a:spcPct val="150000"/>
              </a:lnSpc>
              <a:buAutoNum type="arabicPeriod"/>
            </a:pPr>
            <a:r>
              <a:rPr lang="en-US" dirty="0"/>
              <a:t>Zoom in to 100% or more;</a:t>
            </a:r>
          </a:p>
          <a:p>
            <a:pPr marL="342900" indent="-342900">
              <a:lnSpc>
                <a:spcPct val="150000"/>
              </a:lnSpc>
              <a:buAutoNum type="arabicPeriod"/>
            </a:pPr>
            <a:r>
              <a:rPr lang="en-US" dirty="0"/>
              <a:t>Scan for areas of obvious noise;</a:t>
            </a:r>
          </a:p>
          <a:p>
            <a:pPr marL="342900" indent="-342900">
              <a:lnSpc>
                <a:spcPct val="150000"/>
              </a:lnSpc>
              <a:buAutoNum type="arabicPeriod"/>
            </a:pPr>
            <a:r>
              <a:rPr lang="en-US" dirty="0"/>
              <a:t>Adjust the </a:t>
            </a:r>
            <a:r>
              <a:rPr lang="en-US" dirty="0" err="1"/>
              <a:t>Colour</a:t>
            </a:r>
            <a:r>
              <a:rPr lang="en-US" dirty="0"/>
              <a:t> slider first – the Detail and Smoothness sliders</a:t>
            </a:r>
          </a:p>
          <a:p>
            <a:pPr>
              <a:lnSpc>
                <a:spcPct val="150000"/>
              </a:lnSpc>
            </a:pPr>
            <a:r>
              <a:rPr lang="en-US" dirty="0"/>
              <a:t>       can generally be ignored for the moment;</a:t>
            </a:r>
          </a:p>
          <a:p>
            <a:pPr marL="342900" indent="-342900">
              <a:lnSpc>
                <a:spcPct val="150000"/>
              </a:lnSpc>
              <a:buAutoNum type="arabicPeriod" startAt="5"/>
            </a:pPr>
            <a:r>
              <a:rPr lang="en-US" dirty="0"/>
              <a:t>Adjust the Luminance slider while holding down the Alt key;</a:t>
            </a:r>
          </a:p>
          <a:p>
            <a:pPr marL="342900" indent="-342900">
              <a:lnSpc>
                <a:spcPct val="150000"/>
              </a:lnSpc>
              <a:buAutoNum type="arabicPeriod" startAt="5"/>
            </a:pPr>
            <a:r>
              <a:rPr lang="en-US" dirty="0"/>
              <a:t>You can also use the Detail and Contrast sliders with the Alt key</a:t>
            </a:r>
          </a:p>
          <a:p>
            <a:pPr>
              <a:lnSpc>
                <a:spcPct val="150000"/>
              </a:lnSpc>
            </a:pPr>
            <a:r>
              <a:rPr lang="en-US" dirty="0"/>
              <a:t>       but take care not to overuse or you will undo the noise reduction;</a:t>
            </a:r>
          </a:p>
          <a:p>
            <a:pPr marL="342900" indent="-342900">
              <a:lnSpc>
                <a:spcPct val="150000"/>
              </a:lnSpc>
              <a:buAutoNum type="arabicPeriod" startAt="7"/>
            </a:pPr>
            <a:r>
              <a:rPr lang="en-US" dirty="0"/>
              <a:t>Sharpen to restore edges as required using the Amount and</a:t>
            </a:r>
          </a:p>
          <a:p>
            <a:pPr>
              <a:lnSpc>
                <a:spcPct val="150000"/>
              </a:lnSpc>
            </a:pPr>
            <a:r>
              <a:rPr lang="en-US" dirty="0"/>
              <a:t>      Masking sliders keeping Radius at 1.0 and ignoring Detail;</a:t>
            </a:r>
          </a:p>
          <a:p>
            <a:pPr>
              <a:lnSpc>
                <a:spcPct val="150000"/>
              </a:lnSpc>
            </a:pPr>
            <a:r>
              <a:rPr lang="en-US" dirty="0"/>
              <a:t>8.  Remove chromatic aberration.</a:t>
            </a:r>
          </a:p>
          <a:p>
            <a:pPr marL="342900" indent="-342900">
              <a:buAutoNum type="arabicPeriod"/>
            </a:pPr>
            <a:endParaRPr lang="en-AU" dirty="0"/>
          </a:p>
        </p:txBody>
      </p:sp>
    </p:spTree>
    <p:extLst>
      <p:ext uri="{BB962C8B-B14F-4D97-AF65-F5344CB8AC3E}">
        <p14:creationId xmlns:p14="http://schemas.microsoft.com/office/powerpoint/2010/main" val="306851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2E84C8-3BF0-4359-91F9-FF8D187BF201}"/>
              </a:ext>
            </a:extLst>
          </p:cNvPr>
          <p:cNvSpPr txBox="1"/>
          <p:nvPr/>
        </p:nvSpPr>
        <p:spPr>
          <a:xfrm>
            <a:off x="2174487" y="1271240"/>
            <a:ext cx="8127931" cy="461665"/>
          </a:xfrm>
          <a:prstGeom prst="rect">
            <a:avLst/>
          </a:prstGeom>
          <a:noFill/>
        </p:spPr>
        <p:txBody>
          <a:bodyPr wrap="none" rtlCol="0">
            <a:spAutoFit/>
          </a:bodyPr>
          <a:lstStyle/>
          <a:p>
            <a:r>
              <a:rPr lang="en-US" sz="2400" b="1" dirty="0"/>
              <a:t>Live Demonstration of Global Noise Reduction and Sharpening</a:t>
            </a:r>
            <a:endParaRPr lang="en-AU" sz="2400" b="1" dirty="0"/>
          </a:p>
        </p:txBody>
      </p:sp>
      <p:sp>
        <p:nvSpPr>
          <p:cNvPr id="3" name="TextBox 2">
            <a:extLst>
              <a:ext uri="{FF2B5EF4-FFF2-40B4-BE49-F238E27FC236}">
                <a16:creationId xmlns:a16="http://schemas.microsoft.com/office/drawing/2014/main" id="{34317188-BDC3-4DB6-A9A5-7CB97B83ED1E}"/>
              </a:ext>
            </a:extLst>
          </p:cNvPr>
          <p:cNvSpPr txBox="1"/>
          <p:nvPr/>
        </p:nvSpPr>
        <p:spPr>
          <a:xfrm>
            <a:off x="2430966" y="2598234"/>
            <a:ext cx="7028142" cy="1323439"/>
          </a:xfrm>
          <a:prstGeom prst="rect">
            <a:avLst/>
          </a:prstGeom>
          <a:noFill/>
        </p:spPr>
        <p:txBody>
          <a:bodyPr wrap="none" rtlCol="0">
            <a:spAutoFit/>
          </a:bodyPr>
          <a:lstStyle/>
          <a:p>
            <a:pPr marL="285750" indent="-285750">
              <a:buFont typeface="Arial" panose="020B0604020202020204" pitchFamily="34" charset="0"/>
              <a:buChar char="•"/>
            </a:pPr>
            <a:r>
              <a:rPr lang="en-US" sz="2000" dirty="0"/>
              <a:t>Andrew Winton performing at Perth Blues Club</a:t>
            </a:r>
          </a:p>
          <a:p>
            <a:pPr marL="285750" indent="-285750">
              <a:buFont typeface="Arial" panose="020B0604020202020204" pitchFamily="34" charset="0"/>
              <a:buChar char="•"/>
            </a:pPr>
            <a:r>
              <a:rPr lang="en-US" sz="2000" dirty="0"/>
              <a:t>Fuji GFX and 100-200 zoom</a:t>
            </a:r>
          </a:p>
          <a:p>
            <a:pPr marL="285750" indent="-285750">
              <a:buFont typeface="Arial" panose="020B0604020202020204" pitchFamily="34" charset="0"/>
              <a:buChar char="•"/>
            </a:pPr>
            <a:r>
              <a:rPr lang="en-US" sz="2000" dirty="0"/>
              <a:t>ISO 2500, 1/160</a:t>
            </a:r>
            <a:r>
              <a:rPr lang="en-US" sz="2000" baseline="30000" dirty="0"/>
              <a:t>th</a:t>
            </a:r>
            <a:r>
              <a:rPr lang="en-US" sz="2000" dirty="0"/>
              <a:t>, F5.6</a:t>
            </a:r>
          </a:p>
          <a:p>
            <a:pPr marL="285750" indent="-285750">
              <a:buFont typeface="Arial" panose="020B0604020202020204" pitchFamily="34" charset="0"/>
              <a:buChar char="•"/>
            </a:pPr>
            <a:r>
              <a:rPr lang="en-US" sz="2000" dirty="0"/>
              <a:t>Underexposed to control blowouts and flare due to stage lights</a:t>
            </a:r>
            <a:endParaRPr lang="en-AU" sz="2000" dirty="0"/>
          </a:p>
        </p:txBody>
      </p:sp>
    </p:spTree>
    <p:extLst>
      <p:ext uri="{BB962C8B-B14F-4D97-AF65-F5344CB8AC3E}">
        <p14:creationId xmlns:p14="http://schemas.microsoft.com/office/powerpoint/2010/main" val="3124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FE9B3-D4F9-46E4-8AD5-3065A8199331}"/>
              </a:ext>
            </a:extLst>
          </p:cNvPr>
          <p:cNvSpPr txBox="1"/>
          <p:nvPr/>
        </p:nvSpPr>
        <p:spPr>
          <a:xfrm>
            <a:off x="4241991" y="1072529"/>
            <a:ext cx="3156442" cy="584775"/>
          </a:xfrm>
          <a:prstGeom prst="rect">
            <a:avLst/>
          </a:prstGeom>
          <a:noFill/>
        </p:spPr>
        <p:txBody>
          <a:bodyPr wrap="none" rtlCol="0">
            <a:spAutoFit/>
          </a:bodyPr>
          <a:lstStyle/>
          <a:p>
            <a:r>
              <a:rPr lang="en-US" sz="3200" b="1" dirty="0"/>
              <a:t>OUTLINE OF TALK</a:t>
            </a:r>
            <a:endParaRPr lang="en-AU" sz="3200" b="1" dirty="0"/>
          </a:p>
        </p:txBody>
      </p:sp>
      <p:sp>
        <p:nvSpPr>
          <p:cNvPr id="3" name="TextBox 2">
            <a:extLst>
              <a:ext uri="{FF2B5EF4-FFF2-40B4-BE49-F238E27FC236}">
                <a16:creationId xmlns:a16="http://schemas.microsoft.com/office/drawing/2014/main" id="{0AA4E42D-A920-4EA5-BBE9-F253AAEA5DFC}"/>
              </a:ext>
            </a:extLst>
          </p:cNvPr>
          <p:cNvSpPr txBox="1"/>
          <p:nvPr/>
        </p:nvSpPr>
        <p:spPr>
          <a:xfrm>
            <a:off x="3458220" y="2186310"/>
            <a:ext cx="6766404" cy="2858155"/>
          </a:xfrm>
          <a:prstGeom prst="rect">
            <a:avLst/>
          </a:prstGeom>
          <a:noFill/>
        </p:spPr>
        <p:txBody>
          <a:bodyPr wrap="none" rtlCol="0">
            <a:spAutoFit/>
          </a:bodyPr>
          <a:lstStyle/>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1. What is noise – Diederik</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2. What is sharpening – Diederik</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3. Noise and sharpening in Lightroom – Diederik</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4. Sharpening for creative effect in Photoshop – Tony</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5. Sharpening for output - Tony</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704381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CF8E7E-F11D-432D-A106-DFA9EB41BE87}"/>
              </a:ext>
            </a:extLst>
          </p:cNvPr>
          <p:cNvSpPr txBox="1"/>
          <p:nvPr/>
        </p:nvSpPr>
        <p:spPr>
          <a:xfrm>
            <a:off x="2364059" y="825190"/>
            <a:ext cx="7230249" cy="461665"/>
          </a:xfrm>
          <a:prstGeom prst="rect">
            <a:avLst/>
          </a:prstGeom>
          <a:noFill/>
        </p:spPr>
        <p:txBody>
          <a:bodyPr wrap="none" rtlCol="0">
            <a:spAutoFit/>
          </a:bodyPr>
          <a:lstStyle/>
          <a:p>
            <a:r>
              <a:rPr lang="en-US" sz="2400" b="1" dirty="0"/>
              <a:t>Selective Noise Reduction and Sharpening in Lightroom</a:t>
            </a:r>
            <a:endParaRPr lang="en-AU" sz="2400" b="1" dirty="0"/>
          </a:p>
        </p:txBody>
      </p:sp>
      <p:sp>
        <p:nvSpPr>
          <p:cNvPr id="3" name="TextBox 2">
            <a:extLst>
              <a:ext uri="{FF2B5EF4-FFF2-40B4-BE49-F238E27FC236}">
                <a16:creationId xmlns:a16="http://schemas.microsoft.com/office/drawing/2014/main" id="{0B523D09-51B3-4B0A-8EC9-04A05AF91C2F}"/>
              </a:ext>
            </a:extLst>
          </p:cNvPr>
          <p:cNvSpPr txBox="1"/>
          <p:nvPr/>
        </p:nvSpPr>
        <p:spPr>
          <a:xfrm>
            <a:off x="2152185" y="1694985"/>
            <a:ext cx="7398372" cy="3970318"/>
          </a:xfrm>
          <a:prstGeom prst="rect">
            <a:avLst/>
          </a:prstGeom>
          <a:noFill/>
        </p:spPr>
        <p:txBody>
          <a:bodyPr wrap="none" rtlCol="0">
            <a:spAutoFit/>
          </a:bodyPr>
          <a:lstStyle/>
          <a:p>
            <a:r>
              <a:rPr lang="en-US" dirty="0"/>
              <a:t>To help isolate a subject from the background:</a:t>
            </a:r>
          </a:p>
          <a:p>
            <a:endParaRPr lang="en-US" dirty="0"/>
          </a:p>
          <a:p>
            <a:pPr marL="285750" indent="-285750">
              <a:buFont typeface="Arial" panose="020B0604020202020204" pitchFamily="34" charset="0"/>
              <a:buChar char="•"/>
            </a:pPr>
            <a:r>
              <a:rPr lang="en-US" dirty="0"/>
              <a:t>   Use capture adjustment with reference to the subject of the image only;</a:t>
            </a:r>
          </a:p>
          <a:p>
            <a:pPr marL="285750" indent="-285750">
              <a:buFont typeface="Arial" panose="020B0604020202020204" pitchFamily="34" charset="0"/>
              <a:buChar char="•"/>
            </a:pPr>
            <a:r>
              <a:rPr lang="en-US" dirty="0"/>
              <a:t>   Mask the entire image using the adjustment brush;</a:t>
            </a:r>
          </a:p>
          <a:p>
            <a:pPr marL="285750" indent="-285750">
              <a:buFont typeface="Arial" panose="020B0604020202020204" pitchFamily="34" charset="0"/>
              <a:buChar char="•"/>
            </a:pPr>
            <a:r>
              <a:rPr lang="en-US" dirty="0"/>
              <a:t>   Erase the subject from the mask with another adjustment brush;</a:t>
            </a:r>
          </a:p>
          <a:p>
            <a:pPr marL="285750" indent="-285750">
              <a:buFont typeface="Arial" panose="020B0604020202020204" pitchFamily="34" charset="0"/>
              <a:buChar char="•"/>
            </a:pPr>
            <a:r>
              <a:rPr lang="en-US" dirty="0"/>
              <a:t>   Adjust the area remaining under the mask.</a:t>
            </a:r>
          </a:p>
          <a:p>
            <a:endParaRPr lang="en-US" dirty="0"/>
          </a:p>
          <a:p>
            <a:r>
              <a:rPr lang="en-US" dirty="0"/>
              <a:t>To change apparent DOF in a landscape foreground:</a:t>
            </a:r>
          </a:p>
          <a:p>
            <a:endParaRPr lang="en-US" dirty="0"/>
          </a:p>
          <a:p>
            <a:pPr marL="285750" indent="-285750">
              <a:buFont typeface="Arial" panose="020B0604020202020204" pitchFamily="34" charset="0"/>
              <a:buChar char="•"/>
            </a:pPr>
            <a:r>
              <a:rPr lang="en-US" dirty="0"/>
              <a:t>Use the gradient tool to mask the foreground;</a:t>
            </a:r>
          </a:p>
          <a:p>
            <a:pPr marL="285750" indent="-285750">
              <a:buFont typeface="Arial" panose="020B0604020202020204" pitchFamily="34" charset="0"/>
              <a:buChar char="•"/>
            </a:pPr>
            <a:r>
              <a:rPr lang="en-US" dirty="0"/>
              <a:t>Adjust sharpness, clarity and texture to create the effect.</a:t>
            </a:r>
          </a:p>
          <a:p>
            <a:endParaRPr lang="en-US" dirty="0"/>
          </a:p>
          <a:p>
            <a:r>
              <a:rPr lang="en-US" dirty="0"/>
              <a:t>As with all such adjustments be careful not to overdo the effect. More is less.</a:t>
            </a:r>
          </a:p>
          <a:p>
            <a:endParaRPr lang="en-AU" dirty="0"/>
          </a:p>
        </p:txBody>
      </p:sp>
    </p:spTree>
    <p:extLst>
      <p:ext uri="{BB962C8B-B14F-4D97-AF65-F5344CB8AC3E}">
        <p14:creationId xmlns:p14="http://schemas.microsoft.com/office/powerpoint/2010/main" val="80464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751A8C-F219-4073-BDD3-B4E0519A9947}"/>
              </a:ext>
            </a:extLst>
          </p:cNvPr>
          <p:cNvSpPr txBox="1"/>
          <p:nvPr/>
        </p:nvSpPr>
        <p:spPr>
          <a:xfrm>
            <a:off x="3901966" y="575441"/>
            <a:ext cx="5365508" cy="461665"/>
          </a:xfrm>
          <a:prstGeom prst="rect">
            <a:avLst/>
          </a:prstGeom>
          <a:noFill/>
        </p:spPr>
        <p:txBody>
          <a:bodyPr wrap="none" rtlCol="0">
            <a:spAutoFit/>
          </a:bodyPr>
          <a:lstStyle/>
          <a:p>
            <a:r>
              <a:rPr lang="en-US" sz="2400" b="1" dirty="0"/>
              <a:t>OTHER  NOISE REDUCTION PROCEDURES</a:t>
            </a:r>
            <a:endParaRPr lang="en-AU" sz="2400" b="1" dirty="0"/>
          </a:p>
        </p:txBody>
      </p:sp>
      <p:sp>
        <p:nvSpPr>
          <p:cNvPr id="3" name="TextBox 2">
            <a:extLst>
              <a:ext uri="{FF2B5EF4-FFF2-40B4-BE49-F238E27FC236}">
                <a16:creationId xmlns:a16="http://schemas.microsoft.com/office/drawing/2014/main" id="{8BEC8285-6F37-40AA-8065-A812E5934B8A}"/>
              </a:ext>
            </a:extLst>
          </p:cNvPr>
          <p:cNvSpPr txBox="1"/>
          <p:nvPr/>
        </p:nvSpPr>
        <p:spPr>
          <a:xfrm>
            <a:off x="2230821" y="1237593"/>
            <a:ext cx="8053615" cy="923330"/>
          </a:xfrm>
          <a:prstGeom prst="rect">
            <a:avLst/>
          </a:prstGeom>
          <a:noFill/>
        </p:spPr>
        <p:txBody>
          <a:bodyPr wrap="none" rtlCol="0">
            <a:spAutoFit/>
          </a:bodyPr>
          <a:lstStyle/>
          <a:p>
            <a:r>
              <a:rPr lang="en-US" dirty="0"/>
              <a:t>Noise reduction associated with Lightroom masking tools.</a:t>
            </a:r>
          </a:p>
          <a:p>
            <a:r>
              <a:rPr lang="en-US" dirty="0"/>
              <a:t>More sophisticated tools available in C1, Noise Ninja, </a:t>
            </a:r>
            <a:r>
              <a:rPr lang="en-US" dirty="0" err="1"/>
              <a:t>Darktable</a:t>
            </a:r>
            <a:r>
              <a:rPr lang="en-US" dirty="0"/>
              <a:t> and Raw Therapee.</a:t>
            </a:r>
          </a:p>
          <a:p>
            <a:r>
              <a:rPr lang="en-US" dirty="0"/>
              <a:t>Topaz Denoise AI can sometimes do a great job but original version was inconsistent.</a:t>
            </a:r>
            <a:endParaRPr lang="en-AU" dirty="0"/>
          </a:p>
        </p:txBody>
      </p:sp>
      <p:pic>
        <p:nvPicPr>
          <p:cNvPr id="5" name="Picture 4" descr="A picture containing text, person, indoor, head covering&#10;&#10;Description automatically generated">
            <a:extLst>
              <a:ext uri="{FF2B5EF4-FFF2-40B4-BE49-F238E27FC236}">
                <a16:creationId xmlns:a16="http://schemas.microsoft.com/office/drawing/2014/main" id="{2F29D6FC-E550-4EA2-9C87-843A37191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015" y="2361410"/>
            <a:ext cx="9903258" cy="4174690"/>
          </a:xfrm>
          <a:prstGeom prst="rect">
            <a:avLst/>
          </a:prstGeom>
        </p:spPr>
      </p:pic>
    </p:spTree>
    <p:extLst>
      <p:ext uri="{BB962C8B-B14F-4D97-AF65-F5344CB8AC3E}">
        <p14:creationId xmlns:p14="http://schemas.microsoft.com/office/powerpoint/2010/main" val="353139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CD6827-B5C0-4B1F-95BC-BA1B139D9FB2}"/>
              </a:ext>
            </a:extLst>
          </p:cNvPr>
          <p:cNvSpPr txBox="1"/>
          <p:nvPr/>
        </p:nvSpPr>
        <p:spPr>
          <a:xfrm>
            <a:off x="3612995" y="2228671"/>
            <a:ext cx="4768613" cy="1200329"/>
          </a:xfrm>
          <a:prstGeom prst="rect">
            <a:avLst/>
          </a:prstGeom>
          <a:noFill/>
        </p:spPr>
        <p:txBody>
          <a:bodyPr wrap="none" rtlCol="0">
            <a:spAutoFit/>
          </a:bodyPr>
          <a:lstStyle/>
          <a:p>
            <a:pPr algn="ctr"/>
            <a:r>
              <a:rPr lang="en-US" sz="3600" b="1" dirty="0"/>
              <a:t>That’s all from me folks.</a:t>
            </a:r>
          </a:p>
          <a:p>
            <a:pPr algn="ctr"/>
            <a:r>
              <a:rPr lang="en-US" sz="3600" b="1" dirty="0"/>
              <a:t>Over to Tony….</a:t>
            </a:r>
            <a:endParaRPr lang="en-AU" sz="3600" b="1" dirty="0"/>
          </a:p>
        </p:txBody>
      </p:sp>
    </p:spTree>
    <p:extLst>
      <p:ext uri="{BB962C8B-B14F-4D97-AF65-F5344CB8AC3E}">
        <p14:creationId xmlns:p14="http://schemas.microsoft.com/office/powerpoint/2010/main" val="352070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31B80D-D551-43EE-A1BF-BA8D71D02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24" y="1308703"/>
            <a:ext cx="5234025" cy="3696944"/>
          </a:xfrm>
          <a:prstGeom prst="rect">
            <a:avLst/>
          </a:prstGeom>
        </p:spPr>
      </p:pic>
      <p:pic>
        <p:nvPicPr>
          <p:cNvPr id="5" name="Picture 4" descr="A picture containing water, outdoor, crocodilian reptile, swimming&#10;&#10;Description automatically generated">
            <a:extLst>
              <a:ext uri="{FF2B5EF4-FFF2-40B4-BE49-F238E27FC236}">
                <a16:creationId xmlns:a16="http://schemas.microsoft.com/office/drawing/2014/main" id="{205E7287-9394-4E45-A8B5-47E6AB650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931" y="1308703"/>
            <a:ext cx="4979217" cy="3696944"/>
          </a:xfrm>
          <a:prstGeom prst="rect">
            <a:avLst/>
          </a:prstGeom>
        </p:spPr>
      </p:pic>
      <p:sp>
        <p:nvSpPr>
          <p:cNvPr id="6" name="TextBox 5">
            <a:extLst>
              <a:ext uri="{FF2B5EF4-FFF2-40B4-BE49-F238E27FC236}">
                <a16:creationId xmlns:a16="http://schemas.microsoft.com/office/drawing/2014/main" id="{26780B6C-E6AF-485F-8789-F0239392E6A4}"/>
              </a:ext>
            </a:extLst>
          </p:cNvPr>
          <p:cNvSpPr txBox="1"/>
          <p:nvPr/>
        </p:nvSpPr>
        <p:spPr>
          <a:xfrm>
            <a:off x="3947504" y="509895"/>
            <a:ext cx="4475747" cy="461665"/>
          </a:xfrm>
          <a:prstGeom prst="rect">
            <a:avLst/>
          </a:prstGeom>
          <a:noFill/>
        </p:spPr>
        <p:txBody>
          <a:bodyPr wrap="square" rtlCol="0">
            <a:spAutoFit/>
          </a:bodyPr>
          <a:lstStyle/>
          <a:p>
            <a:pPr algn="ctr"/>
            <a:r>
              <a:rPr lang="en-US" sz="2400" dirty="0"/>
              <a:t>RAINFALL OVER TIME</a:t>
            </a:r>
            <a:endParaRPr lang="en-AU" sz="2400" dirty="0"/>
          </a:p>
        </p:txBody>
      </p:sp>
      <p:sp>
        <p:nvSpPr>
          <p:cNvPr id="7" name="TextBox 6">
            <a:extLst>
              <a:ext uri="{FF2B5EF4-FFF2-40B4-BE49-F238E27FC236}">
                <a16:creationId xmlns:a16="http://schemas.microsoft.com/office/drawing/2014/main" id="{EAEB741B-2F01-4610-BFB9-3E50720B3FEB}"/>
              </a:ext>
            </a:extLst>
          </p:cNvPr>
          <p:cNvSpPr txBox="1"/>
          <p:nvPr/>
        </p:nvSpPr>
        <p:spPr>
          <a:xfrm>
            <a:off x="2408987" y="5146099"/>
            <a:ext cx="1823897" cy="369332"/>
          </a:xfrm>
          <a:prstGeom prst="rect">
            <a:avLst/>
          </a:prstGeom>
          <a:noFill/>
        </p:spPr>
        <p:txBody>
          <a:bodyPr wrap="none" rtlCol="0">
            <a:spAutoFit/>
          </a:bodyPr>
          <a:lstStyle/>
          <a:p>
            <a:r>
              <a:rPr lang="en-US" dirty="0"/>
              <a:t>Over a short time</a:t>
            </a:r>
            <a:endParaRPr lang="en-AU" dirty="0"/>
          </a:p>
        </p:txBody>
      </p:sp>
      <p:sp>
        <p:nvSpPr>
          <p:cNvPr id="8" name="TextBox 7">
            <a:extLst>
              <a:ext uri="{FF2B5EF4-FFF2-40B4-BE49-F238E27FC236}">
                <a16:creationId xmlns:a16="http://schemas.microsoft.com/office/drawing/2014/main" id="{3E34552E-592D-4B4D-96DD-CF146D502DC2}"/>
              </a:ext>
            </a:extLst>
          </p:cNvPr>
          <p:cNvSpPr txBox="1"/>
          <p:nvPr/>
        </p:nvSpPr>
        <p:spPr>
          <a:xfrm>
            <a:off x="8016470" y="5243840"/>
            <a:ext cx="1932580" cy="369332"/>
          </a:xfrm>
          <a:prstGeom prst="rect">
            <a:avLst/>
          </a:prstGeom>
          <a:noFill/>
        </p:spPr>
        <p:txBody>
          <a:bodyPr wrap="none" rtlCol="0">
            <a:spAutoFit/>
          </a:bodyPr>
          <a:lstStyle/>
          <a:p>
            <a:r>
              <a:rPr lang="en-US" dirty="0"/>
              <a:t>Over a longer time</a:t>
            </a:r>
            <a:endParaRPr lang="en-AU" dirty="0"/>
          </a:p>
        </p:txBody>
      </p:sp>
    </p:spTree>
    <p:extLst>
      <p:ext uri="{BB962C8B-B14F-4D97-AF65-F5344CB8AC3E}">
        <p14:creationId xmlns:p14="http://schemas.microsoft.com/office/powerpoint/2010/main" val="48871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90524809-77A8-414F-A780-F2288B58D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594" y="392905"/>
            <a:ext cx="8563426" cy="6157477"/>
          </a:xfrm>
          <a:prstGeom prst="rect">
            <a:avLst/>
          </a:prstGeom>
        </p:spPr>
      </p:pic>
    </p:spTree>
    <p:extLst>
      <p:ext uri="{BB962C8B-B14F-4D97-AF65-F5344CB8AC3E}">
        <p14:creationId xmlns:p14="http://schemas.microsoft.com/office/powerpoint/2010/main" val="144346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1628F162-3218-4C21-A717-398EA7DCA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30" y="0"/>
            <a:ext cx="6858000" cy="6858000"/>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62CA8F45-796B-416E-8C8C-02082F534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1830" y="1622100"/>
            <a:ext cx="5041114" cy="2371255"/>
          </a:xfrm>
          <a:prstGeom prst="rect">
            <a:avLst/>
          </a:prstGeom>
        </p:spPr>
      </p:pic>
      <p:sp>
        <p:nvSpPr>
          <p:cNvPr id="6" name="TextBox 5">
            <a:extLst>
              <a:ext uri="{FF2B5EF4-FFF2-40B4-BE49-F238E27FC236}">
                <a16:creationId xmlns:a16="http://schemas.microsoft.com/office/drawing/2014/main" id="{21463496-98C5-45BA-A631-E6E25B6C6A42}"/>
              </a:ext>
            </a:extLst>
          </p:cNvPr>
          <p:cNvSpPr txBox="1"/>
          <p:nvPr/>
        </p:nvSpPr>
        <p:spPr>
          <a:xfrm>
            <a:off x="8322469" y="1185863"/>
            <a:ext cx="2662780" cy="369332"/>
          </a:xfrm>
          <a:prstGeom prst="rect">
            <a:avLst/>
          </a:prstGeom>
          <a:noFill/>
        </p:spPr>
        <p:txBody>
          <a:bodyPr wrap="none" rtlCol="0">
            <a:spAutoFit/>
          </a:bodyPr>
          <a:lstStyle/>
          <a:p>
            <a:r>
              <a:rPr lang="en-US" dirty="0"/>
              <a:t>Electromagnetic Spectrum</a:t>
            </a:r>
            <a:endParaRPr lang="en-AU" dirty="0"/>
          </a:p>
        </p:txBody>
      </p:sp>
    </p:spTree>
    <p:extLst>
      <p:ext uri="{BB962C8B-B14F-4D97-AF65-F5344CB8AC3E}">
        <p14:creationId xmlns:p14="http://schemas.microsoft.com/office/powerpoint/2010/main" val="178585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AB9A1D1-7594-436E-A28E-181FB639F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785" y="0"/>
            <a:ext cx="9198429" cy="6858000"/>
          </a:xfrm>
          <a:prstGeom prst="rect">
            <a:avLst/>
          </a:prstGeom>
        </p:spPr>
      </p:pic>
      <p:sp>
        <p:nvSpPr>
          <p:cNvPr id="4" name="TextBox 3">
            <a:extLst>
              <a:ext uri="{FF2B5EF4-FFF2-40B4-BE49-F238E27FC236}">
                <a16:creationId xmlns:a16="http://schemas.microsoft.com/office/drawing/2014/main" id="{6DC330DE-C2CB-4F52-B824-FC3EB6B16E1D}"/>
              </a:ext>
            </a:extLst>
          </p:cNvPr>
          <p:cNvSpPr txBox="1"/>
          <p:nvPr/>
        </p:nvSpPr>
        <p:spPr>
          <a:xfrm>
            <a:off x="4484788" y="6162478"/>
            <a:ext cx="3222421" cy="461665"/>
          </a:xfrm>
          <a:prstGeom prst="rect">
            <a:avLst/>
          </a:prstGeom>
          <a:noFill/>
        </p:spPr>
        <p:txBody>
          <a:bodyPr wrap="none" rtlCol="0">
            <a:spAutoFit/>
          </a:bodyPr>
          <a:lstStyle/>
          <a:p>
            <a:r>
              <a:rPr lang="en-US" sz="2400" b="1" dirty="0">
                <a:solidFill>
                  <a:schemeClr val="bg1">
                    <a:lumMod val="95000"/>
                  </a:schemeClr>
                </a:solidFill>
              </a:rPr>
              <a:t>Typical </a:t>
            </a:r>
            <a:r>
              <a:rPr lang="en-US" sz="2400" b="1" dirty="0" err="1">
                <a:solidFill>
                  <a:schemeClr val="bg1">
                    <a:lumMod val="95000"/>
                  </a:schemeClr>
                </a:solidFill>
              </a:rPr>
              <a:t>Photosite</a:t>
            </a:r>
            <a:r>
              <a:rPr lang="en-US" sz="2400" b="1" dirty="0">
                <a:solidFill>
                  <a:schemeClr val="bg1">
                    <a:lumMod val="95000"/>
                  </a:schemeClr>
                </a:solidFill>
              </a:rPr>
              <a:t> (Pixel)</a:t>
            </a:r>
            <a:endParaRPr lang="en-AU" sz="2400" b="1" dirty="0">
              <a:solidFill>
                <a:schemeClr val="bg1">
                  <a:lumMod val="95000"/>
                </a:schemeClr>
              </a:solidFill>
            </a:endParaRPr>
          </a:p>
        </p:txBody>
      </p:sp>
    </p:spTree>
    <p:extLst>
      <p:ext uri="{BB962C8B-B14F-4D97-AF65-F5344CB8AC3E}">
        <p14:creationId xmlns:p14="http://schemas.microsoft.com/office/powerpoint/2010/main" val="206684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94CE26-6A6B-4E7A-AD4C-9BD5CFCEAFFF}"/>
              </a:ext>
            </a:extLst>
          </p:cNvPr>
          <p:cNvSpPr txBox="1"/>
          <p:nvPr/>
        </p:nvSpPr>
        <p:spPr>
          <a:xfrm>
            <a:off x="1954272" y="1006669"/>
            <a:ext cx="784974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Light hitting a single 4.0 um pixel in 1/60</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second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FB160036-A3F3-4E99-AB42-858F96F1A7EB}"/>
              </a:ext>
            </a:extLst>
          </p:cNvPr>
          <p:cNvGraphicFramePr>
            <a:graphicFrameLocks noGrp="1"/>
          </p:cNvGraphicFramePr>
          <p:nvPr>
            <p:extLst>
              <p:ext uri="{D42A27DB-BD31-4B8C-83A1-F6EECF244321}">
                <p14:modId xmlns:p14="http://schemas.microsoft.com/office/powerpoint/2010/main" val="3477995601"/>
              </p:ext>
            </p:extLst>
          </p:nvPr>
        </p:nvGraphicFramePr>
        <p:xfrm>
          <a:off x="3462971" y="2115343"/>
          <a:ext cx="4852353" cy="1970880"/>
        </p:xfrm>
        <a:graphic>
          <a:graphicData uri="http://schemas.openxmlformats.org/drawingml/2006/table">
            <a:tbl>
              <a:tblPr firstRow="1" firstCol="1" bandRow="1">
                <a:tableStyleId>{5C22544A-7EE6-4342-B048-85BDC9FD1C3A}</a:tableStyleId>
              </a:tblPr>
              <a:tblGrid>
                <a:gridCol w="2289115">
                  <a:extLst>
                    <a:ext uri="{9D8B030D-6E8A-4147-A177-3AD203B41FA5}">
                      <a16:colId xmlns:a16="http://schemas.microsoft.com/office/drawing/2014/main" val="622129353"/>
                    </a:ext>
                  </a:extLst>
                </a:gridCol>
                <a:gridCol w="2563238">
                  <a:extLst>
                    <a:ext uri="{9D8B030D-6E8A-4147-A177-3AD203B41FA5}">
                      <a16:colId xmlns:a16="http://schemas.microsoft.com/office/drawing/2014/main" val="34051715"/>
                    </a:ext>
                  </a:extLst>
                </a:gridCol>
              </a:tblGrid>
              <a:tr h="394176">
                <a:tc>
                  <a:txBody>
                    <a:bodyPr/>
                    <a:lstStyle/>
                    <a:p>
                      <a:pPr algn="ctr">
                        <a:lnSpc>
                          <a:spcPct val="107000"/>
                        </a:lnSpc>
                        <a:spcAft>
                          <a:spcPts val="800"/>
                        </a:spcAft>
                      </a:pPr>
                      <a:r>
                        <a:rPr lang="en-US" sz="1100">
                          <a:effectLst/>
                        </a:rPr>
                        <a:t>Lighting</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No of photons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20178605"/>
                  </a:ext>
                </a:extLst>
              </a:tr>
              <a:tr h="394176">
                <a:tc>
                  <a:txBody>
                    <a:bodyPr/>
                    <a:lstStyle/>
                    <a:p>
                      <a:pPr>
                        <a:lnSpc>
                          <a:spcPct val="107000"/>
                        </a:lnSpc>
                        <a:spcAft>
                          <a:spcPts val="800"/>
                        </a:spcAft>
                      </a:pPr>
                      <a:r>
                        <a:rPr lang="en-US" sz="1100">
                          <a:effectLst/>
                        </a:rPr>
                        <a:t>Starlight</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0.1</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917187"/>
                  </a:ext>
                </a:extLst>
              </a:tr>
              <a:tr h="394176">
                <a:tc>
                  <a:txBody>
                    <a:bodyPr/>
                    <a:lstStyle/>
                    <a:p>
                      <a:pPr>
                        <a:lnSpc>
                          <a:spcPct val="107000"/>
                        </a:lnSpc>
                        <a:spcAft>
                          <a:spcPts val="800"/>
                        </a:spcAft>
                      </a:pPr>
                      <a:r>
                        <a:rPr lang="en-US" sz="1100">
                          <a:effectLst/>
                        </a:rPr>
                        <a:t>Living room</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50,000</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4101582"/>
                  </a:ext>
                </a:extLst>
              </a:tr>
              <a:tr h="394176">
                <a:tc>
                  <a:txBody>
                    <a:bodyPr/>
                    <a:lstStyle/>
                    <a:p>
                      <a:pPr>
                        <a:lnSpc>
                          <a:spcPct val="107000"/>
                        </a:lnSpc>
                        <a:spcAft>
                          <a:spcPts val="800"/>
                        </a:spcAft>
                      </a:pPr>
                      <a:r>
                        <a:rPr lang="en-US" sz="1100">
                          <a:effectLst/>
                        </a:rPr>
                        <a:t>Overcast outside</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1,000,000</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81104973"/>
                  </a:ext>
                </a:extLst>
              </a:tr>
              <a:tr h="394176">
                <a:tc>
                  <a:txBody>
                    <a:bodyPr/>
                    <a:lstStyle/>
                    <a:p>
                      <a:pPr>
                        <a:lnSpc>
                          <a:spcPct val="107000"/>
                        </a:lnSpc>
                        <a:spcAft>
                          <a:spcPts val="800"/>
                        </a:spcAft>
                      </a:pPr>
                      <a:r>
                        <a:rPr lang="en-US" sz="1100">
                          <a:effectLst/>
                        </a:rPr>
                        <a:t>Full sun</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100,000,000</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17167411"/>
                  </a:ext>
                </a:extLst>
              </a:tr>
            </a:tbl>
          </a:graphicData>
        </a:graphic>
      </p:graphicFrame>
      <p:sp>
        <p:nvSpPr>
          <p:cNvPr id="5" name="TextBox 4">
            <a:extLst>
              <a:ext uri="{FF2B5EF4-FFF2-40B4-BE49-F238E27FC236}">
                <a16:creationId xmlns:a16="http://schemas.microsoft.com/office/drawing/2014/main" id="{6AEFF588-8D0C-4C19-A3E8-6CD1732A37DC}"/>
              </a:ext>
            </a:extLst>
          </p:cNvPr>
          <p:cNvSpPr txBox="1"/>
          <p:nvPr/>
        </p:nvSpPr>
        <p:spPr>
          <a:xfrm>
            <a:off x="2407980" y="4768877"/>
            <a:ext cx="7396038" cy="1477328"/>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A pixel in a modern sensor might only handle about 50,000 photons before saturation, that is, filling up or blowing out.</a:t>
            </a: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About two thirds of the incoming light is wasted.</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21057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9AA9B49B-BBFB-4727-BEDE-7F3E78B24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60" y="0"/>
            <a:ext cx="10547942" cy="6858000"/>
          </a:xfrm>
          <a:prstGeom prst="rect">
            <a:avLst/>
          </a:prstGeom>
        </p:spPr>
      </p:pic>
    </p:spTree>
    <p:extLst>
      <p:ext uri="{BB962C8B-B14F-4D97-AF65-F5344CB8AC3E}">
        <p14:creationId xmlns:p14="http://schemas.microsoft.com/office/powerpoint/2010/main" val="212377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
            <a:extLst>
              <a:ext uri="{FF2B5EF4-FFF2-40B4-BE49-F238E27FC236}">
                <a16:creationId xmlns:a16="http://schemas.microsoft.com/office/drawing/2014/main" id="{AFD0DDDB-649E-4F5B-8E8C-BE5D43E34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618" y="1401334"/>
            <a:ext cx="7442501" cy="4873516"/>
          </a:xfrm>
          <a:prstGeom prst="rect">
            <a:avLst/>
          </a:prstGeom>
        </p:spPr>
      </p:pic>
      <p:sp>
        <p:nvSpPr>
          <p:cNvPr id="4" name="TextBox 3">
            <a:extLst>
              <a:ext uri="{FF2B5EF4-FFF2-40B4-BE49-F238E27FC236}">
                <a16:creationId xmlns:a16="http://schemas.microsoft.com/office/drawing/2014/main" id="{2E629F83-FB44-42C3-BF51-A16EC2E23839}"/>
              </a:ext>
            </a:extLst>
          </p:cNvPr>
          <p:cNvSpPr txBox="1"/>
          <p:nvPr/>
        </p:nvSpPr>
        <p:spPr>
          <a:xfrm>
            <a:off x="4806778" y="597889"/>
            <a:ext cx="2377574" cy="461665"/>
          </a:xfrm>
          <a:prstGeom prst="rect">
            <a:avLst/>
          </a:prstGeom>
          <a:noFill/>
        </p:spPr>
        <p:txBody>
          <a:bodyPr wrap="none" rtlCol="0">
            <a:spAutoFit/>
          </a:bodyPr>
          <a:lstStyle/>
          <a:p>
            <a:r>
              <a:rPr lang="en-US" sz="2400" b="1" dirty="0"/>
              <a:t>Luminosity Noise</a:t>
            </a:r>
            <a:endParaRPr lang="en-AU" sz="2400" b="1" dirty="0"/>
          </a:p>
        </p:txBody>
      </p:sp>
    </p:spTree>
    <p:extLst>
      <p:ext uri="{BB962C8B-B14F-4D97-AF65-F5344CB8AC3E}">
        <p14:creationId xmlns:p14="http://schemas.microsoft.com/office/powerpoint/2010/main" val="3128460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4031</Words>
  <Application>Microsoft Office PowerPoint</Application>
  <PresentationFormat>Widescreen</PresentationFormat>
  <Paragraphs>311</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Roboto</vt:lpstr>
      <vt:lpstr>Office Theme</vt:lpstr>
      <vt:lpstr>Document</vt:lpstr>
      <vt:lpstr>NOISE and SHARPENING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NOISE and SHARPENING</dc:title>
  <dc:creator>Diederik Speijers</dc:creator>
  <cp:lastModifiedBy>Diederik Speijers</cp:lastModifiedBy>
  <cp:revision>65</cp:revision>
  <cp:lastPrinted>2021-09-21T00:45:00Z</cp:lastPrinted>
  <dcterms:created xsi:type="dcterms:W3CDTF">2021-09-20T01:10:13Z</dcterms:created>
  <dcterms:modified xsi:type="dcterms:W3CDTF">2021-09-22T14:36:09Z</dcterms:modified>
</cp:coreProperties>
</file>